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15"/>
  </p:notesMasterIdLst>
  <p:sldIdLst>
    <p:sldId id="290" r:id="rId3"/>
    <p:sldId id="283" r:id="rId4"/>
    <p:sldId id="284" r:id="rId5"/>
    <p:sldId id="285" r:id="rId6"/>
    <p:sldId id="265" r:id="rId7"/>
    <p:sldId id="275" r:id="rId8"/>
    <p:sldId id="286" r:id="rId9"/>
    <p:sldId id="274" r:id="rId10"/>
    <p:sldId id="287" r:id="rId11"/>
    <p:sldId id="288" r:id="rId12"/>
    <p:sldId id="291" r:id="rId13"/>
    <p:sldId id="282" r:id="rId14"/>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charset="0"/>
        <a:ea typeface="+mn-ea"/>
        <a:cs typeface="+mn-cs"/>
      </a:defRPr>
    </a:lvl1pPr>
    <a:lvl2pPr marL="457200" algn="l" rtl="0" fontAlgn="base">
      <a:spcBef>
        <a:spcPct val="20000"/>
      </a:spcBef>
      <a:spcAft>
        <a:spcPct val="0"/>
      </a:spcAft>
      <a:buChar char="•"/>
      <a:defRPr kern="1200">
        <a:solidFill>
          <a:schemeClr val="tx1"/>
        </a:solidFill>
        <a:latin typeface="Arial" charset="0"/>
        <a:ea typeface="+mn-ea"/>
        <a:cs typeface="+mn-cs"/>
      </a:defRPr>
    </a:lvl2pPr>
    <a:lvl3pPr marL="914400" algn="l" rtl="0" fontAlgn="base">
      <a:spcBef>
        <a:spcPct val="20000"/>
      </a:spcBef>
      <a:spcAft>
        <a:spcPct val="0"/>
      </a:spcAft>
      <a:buChar char="•"/>
      <a:defRPr kern="1200">
        <a:solidFill>
          <a:schemeClr val="tx1"/>
        </a:solidFill>
        <a:latin typeface="Arial" charset="0"/>
        <a:ea typeface="+mn-ea"/>
        <a:cs typeface="+mn-cs"/>
      </a:defRPr>
    </a:lvl3pPr>
    <a:lvl4pPr marL="1371600" algn="l" rtl="0" fontAlgn="base">
      <a:spcBef>
        <a:spcPct val="20000"/>
      </a:spcBef>
      <a:spcAft>
        <a:spcPct val="0"/>
      </a:spcAft>
      <a:buChar char="•"/>
      <a:defRPr kern="1200">
        <a:solidFill>
          <a:schemeClr val="tx1"/>
        </a:solidFill>
        <a:latin typeface="Arial" charset="0"/>
        <a:ea typeface="+mn-ea"/>
        <a:cs typeface="+mn-cs"/>
      </a:defRPr>
    </a:lvl4pPr>
    <a:lvl5pPr marL="1828800" algn="l" rtl="0" fontAlgn="base">
      <a:spcBef>
        <a:spcPct val="20000"/>
      </a:spcBef>
      <a:spcAft>
        <a:spcPct val="0"/>
      </a:spcAft>
      <a:buChar char="•"/>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a:srgbClr val="800080"/>
    <a:srgbClr val="FF3300"/>
    <a:srgbClr val="3333FF"/>
    <a:srgbClr val="3366FF"/>
    <a:srgbClr val="0066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0" autoAdjust="0"/>
  </p:normalViewPr>
  <p:slideViewPr>
    <p:cSldViewPr>
      <p:cViewPr varScale="1">
        <p:scale>
          <a:sx n="91" d="100"/>
          <a:sy n="91" d="100"/>
        </p:scale>
        <p:origin x="88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7475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47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475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475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0424D30-FA73-4D9A-85A5-0A74BB9F6F5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10"/>
          </p:nvPr>
        </p:nvSpPr>
        <p:spPr/>
        <p:txBody>
          <a:bodyPr/>
          <a:lstStyle>
            <a:lvl1pPr>
              <a:defRPr/>
            </a:lvl1pPr>
          </a:lstStyle>
          <a:p>
            <a:fld id="{1A11C8D0-3445-4296-A5B1-4E28B148E01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30EE2767-FA90-427C-BBE5-FC56B3B4E3E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B2A2A737-9600-4979-8548-10D4E0CFF24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B132C7DC-9D1A-4DC6-ACB3-3756C355C18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F061AF30-84D6-488A-886E-1DDE61B200D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5D80A902-2618-4180-AF54-4613EF5FA32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B2EAE9B-90A5-4723-9559-E214590F833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AEC9859C-7268-417D-B502-C1FABEFE0F8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FECF9F84-69DD-4BC4-9561-15BABC919B6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69AAE82E-B007-4919-9066-0CBE8EE40CD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A3BBCB8F-4D11-4BF0-95B3-FCCBB1521AC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a:xfrm>
            <a:off x="6553200" y="6248400"/>
            <a:ext cx="1905000" cy="457200"/>
          </a:xfrm>
        </p:spPr>
        <p:txBody>
          <a:bodyPr/>
          <a:lstStyle>
            <a:lvl1pPr>
              <a:defRPr/>
            </a:lvl1pPr>
          </a:lstStyle>
          <a:p>
            <a:fld id="{E25E3E2D-8F7B-4D5E-96BF-6E24FBD6E0A5}"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857987E-1533-49C2-8B09-0697402AC7C9}"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396F75-4FB5-438C-A599-9BB9B56A27C6}"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736744F-7375-47A8-B862-907ED95A9CFB}"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184697E-660B-4C34-80DE-6F8B69DE572A}"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079AE0C-F86D-4D31-A33F-A00F96E0B11C}"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4DBBF75-B72D-43BE-8017-A8140DCF8E26}"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02ED546-E607-4D7D-90E9-AD470AADED27}"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DA2A983-8C1F-41FB-AEBC-D4B60F7201D6}"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96C3AE7-CFC0-44E8-B569-26FB2487490F}"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04543B-3894-41DE-8DC1-8C88034F3A46}"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7F90561-DD98-447C-BE6F-D9E6684C911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FontTx/>
              <a:buNone/>
              <a:defRPr sz="1400"/>
            </a:lvl1pPr>
          </a:lstStyle>
          <a:p>
            <a:fld id="{A4B1FD11-BF40-4658-B7B6-90E228B8491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75"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41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400"/>
            </a:lvl1pPr>
          </a:lstStyle>
          <a:p>
            <a:endParaRPr lang="en-US"/>
          </a:p>
        </p:txBody>
      </p:sp>
      <p:sp>
        <p:nvSpPr>
          <p:cNvPr id="1741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400"/>
            </a:lvl1pPr>
          </a:lstStyle>
          <a:p>
            <a:endParaRPr lang="en-US"/>
          </a:p>
        </p:txBody>
      </p:sp>
      <p:sp>
        <p:nvSpPr>
          <p:cNvPr id="1741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vl1pPr>
          </a:lstStyle>
          <a:p>
            <a:fld id="{C4D96843-00A1-4DB1-B45A-8CA22B05AE9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fld id="{69B5566A-8C70-49F4-8749-E41A3249699A}" type="slidenum">
              <a:rPr lang="en-US"/>
              <a:pPr/>
              <a:t>1</a:t>
            </a:fld>
            <a:endParaRPr lang="en-US"/>
          </a:p>
        </p:txBody>
      </p:sp>
      <p:pic>
        <p:nvPicPr>
          <p:cNvPr id="86018" name="Picture 2" descr="MGLOGO"/>
          <p:cNvPicPr>
            <a:picLocks noChangeAspect="1" noChangeArrowheads="1"/>
          </p:cNvPicPr>
          <p:nvPr/>
        </p:nvPicPr>
        <p:blipFill>
          <a:blip r:embed="rId2" cstate="print"/>
          <a:srcRect/>
          <a:stretch>
            <a:fillRect/>
          </a:stretch>
        </p:blipFill>
        <p:spPr bwMode="auto">
          <a:xfrm>
            <a:off x="3937000" y="1371600"/>
            <a:ext cx="4981575" cy="2132013"/>
          </a:xfrm>
          <a:prstGeom prst="rect">
            <a:avLst/>
          </a:prstGeom>
          <a:noFill/>
        </p:spPr>
      </p:pic>
      <p:sp>
        <p:nvSpPr>
          <p:cNvPr id="86019" name="Text Box 3"/>
          <p:cNvSpPr txBox="1">
            <a:spLocks noChangeArrowheads="1"/>
          </p:cNvSpPr>
          <p:nvPr/>
        </p:nvSpPr>
        <p:spPr bwMode="auto">
          <a:xfrm>
            <a:off x="1371600" y="4419600"/>
            <a:ext cx="6172200" cy="955675"/>
          </a:xfrm>
          <a:prstGeom prst="rect">
            <a:avLst/>
          </a:prstGeom>
          <a:solidFill>
            <a:srgbClr val="FFFF00"/>
          </a:solidFill>
          <a:ln w="9525">
            <a:solidFill>
              <a:schemeClr val="tx1"/>
            </a:solidFill>
            <a:miter lim="800000"/>
            <a:headEnd/>
            <a:tailEnd/>
          </a:ln>
          <a:effectLst/>
        </p:spPr>
        <p:txBody>
          <a:bodyPr>
            <a:spAutoFit/>
          </a:bodyPr>
          <a:lstStyle/>
          <a:p>
            <a:pPr algn="ctr">
              <a:spcBef>
                <a:spcPct val="0"/>
              </a:spcBef>
              <a:buFontTx/>
              <a:buNone/>
            </a:pPr>
            <a:r>
              <a:rPr lang="en-US" sz="2800">
                <a:solidFill>
                  <a:schemeClr val="accent2"/>
                </a:solidFill>
                <a:latin typeface="Arial Rounded MT Bold" pitchFamily="34" charset="0"/>
              </a:rPr>
              <a:t>First attend Musikgarten, then go for Piano or Violin Lessons</a:t>
            </a:r>
          </a:p>
        </p:txBody>
      </p:sp>
      <p:pic>
        <p:nvPicPr>
          <p:cNvPr id="86020" name="Picture 4" descr="3kids28"/>
          <p:cNvPicPr>
            <a:picLocks noChangeAspect="1" noChangeArrowheads="1"/>
          </p:cNvPicPr>
          <p:nvPr/>
        </p:nvPicPr>
        <p:blipFill>
          <a:blip r:embed="rId3" cstate="print"/>
          <a:srcRect/>
          <a:stretch>
            <a:fillRect/>
          </a:stretch>
        </p:blipFill>
        <p:spPr bwMode="auto">
          <a:xfrm>
            <a:off x="381000" y="1473200"/>
            <a:ext cx="3657600" cy="2438400"/>
          </a:xfrm>
          <a:prstGeom prst="rect">
            <a:avLst/>
          </a:prstGeom>
          <a:noFill/>
        </p:spPr>
      </p:pic>
      <p:sp>
        <p:nvSpPr>
          <p:cNvPr id="86022" name="Text Box 6"/>
          <p:cNvSpPr txBox="1">
            <a:spLocks noChangeArrowheads="1"/>
          </p:cNvSpPr>
          <p:nvPr/>
        </p:nvSpPr>
        <p:spPr bwMode="auto">
          <a:xfrm>
            <a:off x="4495800" y="3505200"/>
            <a:ext cx="3810000" cy="274638"/>
          </a:xfrm>
          <a:prstGeom prst="rect">
            <a:avLst/>
          </a:prstGeom>
          <a:noFill/>
          <a:ln w="9525">
            <a:noFill/>
            <a:miter lim="800000"/>
            <a:headEnd/>
            <a:tailEnd/>
          </a:ln>
          <a:effectLst/>
        </p:spPr>
        <p:txBody>
          <a:bodyPr>
            <a:spAutoFit/>
          </a:bodyPr>
          <a:lstStyle/>
          <a:p>
            <a:pPr algn="ctr">
              <a:spcBef>
                <a:spcPct val="50000"/>
              </a:spcBef>
              <a:buFontTx/>
              <a:buNone/>
            </a:pPr>
            <a:r>
              <a:rPr lang="en-US" sz="1200" b="1"/>
              <a:t>A Registered Trademark of Musikgarten U.S.A.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fld id="{BF9F5B10-C185-4087-AC67-35972FC1A88B}" type="slidenum">
              <a:rPr lang="en-US"/>
              <a:pPr/>
              <a:t>2</a:t>
            </a:fld>
            <a:endParaRPr lang="en-US"/>
          </a:p>
        </p:txBody>
      </p:sp>
      <p:sp>
        <p:nvSpPr>
          <p:cNvPr id="71682" name="Line 2"/>
          <p:cNvSpPr>
            <a:spLocks noChangeShapeType="1"/>
          </p:cNvSpPr>
          <p:nvPr/>
        </p:nvSpPr>
        <p:spPr bwMode="auto">
          <a:xfrm>
            <a:off x="0" y="762000"/>
            <a:ext cx="9144000" cy="0"/>
          </a:xfrm>
          <a:prstGeom prst="line">
            <a:avLst/>
          </a:prstGeom>
          <a:noFill/>
          <a:ln w="57150" cmpd="thinThick">
            <a:solidFill>
              <a:schemeClr val="tx1"/>
            </a:solidFill>
            <a:round/>
            <a:headEnd/>
            <a:tailEnd/>
          </a:ln>
          <a:effectLst/>
        </p:spPr>
        <p:txBody>
          <a:bodyPr/>
          <a:lstStyle/>
          <a:p>
            <a:endParaRPr lang="en-US"/>
          </a:p>
        </p:txBody>
      </p:sp>
      <p:sp>
        <p:nvSpPr>
          <p:cNvPr id="71683" name="Text Box 3"/>
          <p:cNvSpPr txBox="1">
            <a:spLocks noChangeArrowheads="1"/>
          </p:cNvSpPr>
          <p:nvPr/>
        </p:nvSpPr>
        <p:spPr bwMode="auto">
          <a:xfrm>
            <a:off x="838200" y="185738"/>
            <a:ext cx="7391400" cy="466725"/>
          </a:xfrm>
          <a:prstGeom prst="rect">
            <a:avLst/>
          </a:prstGeom>
          <a:solidFill>
            <a:schemeClr val="accent2"/>
          </a:solidFill>
          <a:ln w="9525">
            <a:solidFill>
              <a:schemeClr val="tx2"/>
            </a:solidFill>
            <a:miter lim="800000"/>
            <a:headEnd/>
            <a:tailEnd/>
          </a:ln>
          <a:effectLst/>
        </p:spPr>
        <p:txBody>
          <a:bodyPr>
            <a:spAutoFit/>
          </a:bodyPr>
          <a:lstStyle/>
          <a:p>
            <a:pPr algn="ctr">
              <a:spcBef>
                <a:spcPct val="0"/>
              </a:spcBef>
              <a:buFontTx/>
              <a:buNone/>
            </a:pPr>
            <a:r>
              <a:rPr lang="en-US" sz="2400" b="1">
                <a:solidFill>
                  <a:srgbClr val="FFFF00"/>
                </a:solidFill>
                <a:cs typeface="Times New Roman" pitchFamily="18" charset="0"/>
              </a:rPr>
              <a:t>Early Childhood Music</a:t>
            </a:r>
            <a:r>
              <a:rPr lang="en-US" sz="2400" b="1">
                <a:solidFill>
                  <a:srgbClr val="FFFF00"/>
                </a:solidFill>
                <a:cs typeface="Arial" charset="0"/>
              </a:rPr>
              <a:t> Education</a:t>
            </a:r>
          </a:p>
        </p:txBody>
      </p:sp>
      <p:sp>
        <p:nvSpPr>
          <p:cNvPr id="71684" name="Text Box 4"/>
          <p:cNvSpPr txBox="1">
            <a:spLocks noChangeArrowheads="1"/>
          </p:cNvSpPr>
          <p:nvPr/>
        </p:nvSpPr>
        <p:spPr bwMode="auto">
          <a:xfrm>
            <a:off x="704850" y="3155950"/>
            <a:ext cx="7543800" cy="3016250"/>
          </a:xfrm>
          <a:prstGeom prst="rect">
            <a:avLst/>
          </a:prstGeom>
          <a:solidFill>
            <a:srgbClr val="FFFF00"/>
          </a:solidFill>
          <a:ln w="9525">
            <a:noFill/>
            <a:miter lim="800000"/>
            <a:headEnd/>
            <a:tailEnd/>
          </a:ln>
          <a:effectLst/>
        </p:spPr>
        <p:txBody>
          <a:bodyPr>
            <a:spAutoFit/>
          </a:bodyPr>
          <a:lstStyle/>
          <a:p>
            <a:pPr>
              <a:spcBef>
                <a:spcPct val="50000"/>
              </a:spcBef>
              <a:buFontTx/>
              <a:buNone/>
            </a:pPr>
            <a:r>
              <a:rPr lang="en-US" sz="3200" b="1">
                <a:cs typeface="Times New Roman" pitchFamily="18" charset="0"/>
              </a:rPr>
              <a:t>Music is an important and vital aspect in the lives of young children. Young children enjoy and respond naturally to any form of musical activities, such as singing, movement, dancing and playing of instruments.</a:t>
            </a:r>
            <a:endParaRPr lang="en-US" sz="3200" b="1"/>
          </a:p>
        </p:txBody>
      </p:sp>
      <p:pic>
        <p:nvPicPr>
          <p:cNvPr id="71685" name="Picture 5" descr="Child_Dance"/>
          <p:cNvPicPr>
            <a:picLocks noChangeAspect="1" noChangeArrowheads="1"/>
          </p:cNvPicPr>
          <p:nvPr/>
        </p:nvPicPr>
        <p:blipFill>
          <a:blip r:embed="rId2" cstate="print"/>
          <a:srcRect/>
          <a:stretch>
            <a:fillRect/>
          </a:stretch>
        </p:blipFill>
        <p:spPr bwMode="auto">
          <a:xfrm>
            <a:off x="2362200" y="990600"/>
            <a:ext cx="4343400" cy="19939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1684"/>
                                        </p:tgtEl>
                                        <p:attrNameLst>
                                          <p:attrName>style.visibility</p:attrName>
                                        </p:attrNameLst>
                                      </p:cBhvr>
                                      <p:to>
                                        <p:strVal val="visible"/>
                                      </p:to>
                                    </p:set>
                                    <p:animEffect transition="in" filter="dissolve">
                                      <p:cBhvr>
                                        <p:cTn id="7" dur="500"/>
                                        <p:tgtEl>
                                          <p:spTgt spid="71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fld id="{892988F0-9E24-4E49-BC0A-A6DD4C6E1FBA}" type="slidenum">
              <a:rPr lang="en-US"/>
              <a:pPr/>
              <a:t>3</a:t>
            </a:fld>
            <a:endParaRPr lang="en-US"/>
          </a:p>
        </p:txBody>
      </p:sp>
      <p:sp>
        <p:nvSpPr>
          <p:cNvPr id="72706" name="Line 2"/>
          <p:cNvSpPr>
            <a:spLocks noChangeShapeType="1"/>
          </p:cNvSpPr>
          <p:nvPr/>
        </p:nvSpPr>
        <p:spPr bwMode="auto">
          <a:xfrm>
            <a:off x="0" y="762000"/>
            <a:ext cx="9144000" cy="0"/>
          </a:xfrm>
          <a:prstGeom prst="line">
            <a:avLst/>
          </a:prstGeom>
          <a:noFill/>
          <a:ln w="57150" cmpd="thinThick">
            <a:solidFill>
              <a:schemeClr val="tx1"/>
            </a:solidFill>
            <a:round/>
            <a:headEnd/>
            <a:tailEnd/>
          </a:ln>
          <a:effectLst/>
        </p:spPr>
        <p:txBody>
          <a:bodyPr/>
          <a:lstStyle/>
          <a:p>
            <a:endParaRPr lang="en-US"/>
          </a:p>
        </p:txBody>
      </p:sp>
      <p:sp>
        <p:nvSpPr>
          <p:cNvPr id="72707" name="Text Box 3"/>
          <p:cNvSpPr txBox="1">
            <a:spLocks noChangeArrowheads="1"/>
          </p:cNvSpPr>
          <p:nvPr/>
        </p:nvSpPr>
        <p:spPr bwMode="auto">
          <a:xfrm>
            <a:off x="685800" y="990600"/>
            <a:ext cx="8229600" cy="5751513"/>
          </a:xfrm>
          <a:prstGeom prst="rect">
            <a:avLst/>
          </a:prstGeom>
          <a:noFill/>
          <a:ln w="9525">
            <a:noFill/>
            <a:miter lim="800000"/>
            <a:headEnd/>
            <a:tailEnd/>
          </a:ln>
          <a:effectLst/>
        </p:spPr>
        <p:txBody>
          <a:bodyPr>
            <a:spAutoFit/>
          </a:bodyPr>
          <a:lstStyle/>
          <a:p>
            <a:pPr marL="457200" indent="-457200">
              <a:spcBef>
                <a:spcPct val="50000"/>
              </a:spcBef>
              <a:buFontTx/>
              <a:buNone/>
            </a:pPr>
            <a:r>
              <a:rPr lang="en-US" sz="2400" b="1">
                <a:cs typeface="Times New Roman" pitchFamily="18" charset="0"/>
              </a:rPr>
              <a:t>      Besides providing fun, enjoyment and pleasure, research has shown that Music &amp; Movement activities -</a:t>
            </a:r>
          </a:p>
          <a:p>
            <a:pPr marL="457200" indent="-457200">
              <a:spcBef>
                <a:spcPct val="50000"/>
              </a:spcBef>
              <a:buFontTx/>
              <a:buAutoNum type="alphaLcParenR"/>
            </a:pPr>
            <a:r>
              <a:rPr lang="en-US" sz="2400" b="1">
                <a:solidFill>
                  <a:srgbClr val="003399"/>
                </a:solidFill>
              </a:rPr>
              <a:t>Help children’s development in other areas, such as:</a:t>
            </a:r>
          </a:p>
          <a:p>
            <a:pPr marL="914400" lvl="1" indent="-457200">
              <a:spcBef>
                <a:spcPct val="50000"/>
              </a:spcBef>
              <a:buFont typeface="Wingdings" pitchFamily="2" charset="2"/>
              <a:buChar char="Ø"/>
            </a:pPr>
            <a:r>
              <a:rPr lang="en-US" sz="2400" b="1">
                <a:solidFill>
                  <a:srgbClr val="FF3300"/>
                </a:solidFill>
                <a:cs typeface="Times New Roman" pitchFamily="18" charset="0"/>
              </a:rPr>
              <a:t> Physical Development</a:t>
            </a:r>
          </a:p>
          <a:p>
            <a:pPr marL="914400" lvl="1" indent="-457200">
              <a:spcBef>
                <a:spcPct val="50000"/>
              </a:spcBef>
              <a:buFont typeface="Wingdings" pitchFamily="2" charset="2"/>
              <a:buChar char="Ø"/>
            </a:pPr>
            <a:r>
              <a:rPr lang="en-US" sz="2400" b="1">
                <a:solidFill>
                  <a:srgbClr val="FF3300"/>
                </a:solidFill>
                <a:cs typeface="Times New Roman" pitchFamily="18" charset="0"/>
              </a:rPr>
              <a:t> Socio-Emotional Development</a:t>
            </a:r>
          </a:p>
          <a:p>
            <a:pPr marL="914400" lvl="1" indent="-457200">
              <a:spcBef>
                <a:spcPct val="50000"/>
              </a:spcBef>
              <a:buFont typeface="Wingdings" pitchFamily="2" charset="2"/>
              <a:buChar char="Ø"/>
            </a:pPr>
            <a:r>
              <a:rPr lang="en-US" sz="2400" b="1">
                <a:solidFill>
                  <a:srgbClr val="FF3300"/>
                </a:solidFill>
                <a:cs typeface="Times New Roman" pitchFamily="18" charset="0"/>
              </a:rPr>
              <a:t> Cognitive/Intellectual Development</a:t>
            </a:r>
          </a:p>
          <a:p>
            <a:pPr marL="914400" lvl="1" indent="-457200">
              <a:spcBef>
                <a:spcPct val="50000"/>
              </a:spcBef>
              <a:buFont typeface="Wingdings" pitchFamily="2" charset="2"/>
              <a:buChar char="Ø"/>
            </a:pPr>
            <a:r>
              <a:rPr lang="en-US" sz="2400" b="1">
                <a:solidFill>
                  <a:srgbClr val="FF3300"/>
                </a:solidFill>
                <a:cs typeface="Times New Roman" pitchFamily="18" charset="0"/>
              </a:rPr>
              <a:t> Creative Development</a:t>
            </a:r>
            <a:r>
              <a:rPr lang="en-US" sz="2400" b="1">
                <a:solidFill>
                  <a:schemeClr val="accent2"/>
                </a:solidFill>
                <a:cs typeface="Times New Roman" pitchFamily="18" charset="0"/>
              </a:rPr>
              <a:t> </a:t>
            </a:r>
          </a:p>
          <a:p>
            <a:pPr marL="457200" indent="-457200">
              <a:spcBef>
                <a:spcPct val="50000"/>
              </a:spcBef>
              <a:buFontTx/>
              <a:buAutoNum type="alphaLcParenR" startAt="2"/>
            </a:pPr>
            <a:r>
              <a:rPr lang="en-US" sz="2400" b="1">
                <a:solidFill>
                  <a:srgbClr val="003399"/>
                </a:solidFill>
              </a:rPr>
              <a:t>Prepares a child well before learning an instrument - a strong musical foundation</a:t>
            </a:r>
            <a:endParaRPr lang="en-US" sz="2400" b="1">
              <a:solidFill>
                <a:srgbClr val="003399"/>
              </a:solidFill>
              <a:cs typeface="Times New Roman" pitchFamily="18" charset="0"/>
            </a:endParaRPr>
          </a:p>
          <a:p>
            <a:pPr marL="457200" indent="-457200">
              <a:spcBef>
                <a:spcPct val="50000"/>
              </a:spcBef>
              <a:buFontTx/>
              <a:buNone/>
            </a:pPr>
            <a:endParaRPr lang="en-US" sz="2400" b="1"/>
          </a:p>
        </p:txBody>
      </p:sp>
      <p:sp>
        <p:nvSpPr>
          <p:cNvPr id="72708" name="Text Box 4"/>
          <p:cNvSpPr txBox="1">
            <a:spLocks noChangeArrowheads="1"/>
          </p:cNvSpPr>
          <p:nvPr/>
        </p:nvSpPr>
        <p:spPr bwMode="auto">
          <a:xfrm>
            <a:off x="838200" y="185738"/>
            <a:ext cx="7391400" cy="466725"/>
          </a:xfrm>
          <a:prstGeom prst="rect">
            <a:avLst/>
          </a:prstGeom>
          <a:solidFill>
            <a:schemeClr val="accent2"/>
          </a:solidFill>
          <a:ln w="9525">
            <a:solidFill>
              <a:schemeClr val="tx2"/>
            </a:solidFill>
            <a:miter lim="800000"/>
            <a:headEnd/>
            <a:tailEnd/>
          </a:ln>
          <a:effectLst/>
        </p:spPr>
        <p:txBody>
          <a:bodyPr>
            <a:spAutoFit/>
          </a:bodyPr>
          <a:lstStyle/>
          <a:p>
            <a:pPr algn="ctr">
              <a:spcBef>
                <a:spcPct val="0"/>
              </a:spcBef>
              <a:buFontTx/>
              <a:buNone/>
            </a:pPr>
            <a:r>
              <a:rPr lang="en-US" sz="2400" b="1">
                <a:solidFill>
                  <a:srgbClr val="FFFF00"/>
                </a:solidFill>
                <a:cs typeface="Times New Roman" pitchFamily="18" charset="0"/>
              </a:rPr>
              <a:t>Early Childhood Music</a:t>
            </a:r>
            <a:r>
              <a:rPr lang="en-US" sz="2400" b="1">
                <a:solidFill>
                  <a:srgbClr val="FFFF00"/>
                </a:solidFill>
                <a:cs typeface="Arial" charset="0"/>
              </a:rPr>
              <a:t> Education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3"/>
          <p:cNvSpPr>
            <a:spLocks noGrp="1"/>
          </p:cNvSpPr>
          <p:nvPr>
            <p:ph type="sldNum" sz="quarter" idx="12"/>
          </p:nvPr>
        </p:nvSpPr>
        <p:spPr/>
        <p:txBody>
          <a:bodyPr/>
          <a:lstStyle/>
          <a:p>
            <a:fld id="{511E18A1-970E-48FD-9E34-EC90E25DC14A}" type="slidenum">
              <a:rPr lang="en-US"/>
              <a:pPr/>
              <a:t>4</a:t>
            </a:fld>
            <a:endParaRPr lang="en-US"/>
          </a:p>
        </p:txBody>
      </p:sp>
      <p:sp>
        <p:nvSpPr>
          <p:cNvPr id="73730" name="AutoShape 2"/>
          <p:cNvSpPr>
            <a:spLocks noChangeArrowheads="1"/>
          </p:cNvSpPr>
          <p:nvPr/>
        </p:nvSpPr>
        <p:spPr bwMode="auto">
          <a:xfrm>
            <a:off x="2743200" y="304800"/>
            <a:ext cx="3124200" cy="457200"/>
          </a:xfrm>
          <a:prstGeom prst="flowChartAlternateProcess">
            <a:avLst/>
          </a:prstGeom>
          <a:solidFill>
            <a:srgbClr val="FFCC99"/>
          </a:solidFill>
          <a:ln w="9525">
            <a:solidFill>
              <a:schemeClr val="tx1"/>
            </a:solidFill>
            <a:miter lim="800000"/>
            <a:headEnd/>
            <a:tailEnd/>
          </a:ln>
          <a:effectLst/>
        </p:spPr>
        <p:txBody>
          <a:bodyPr wrap="none" anchor="ctr"/>
          <a:lstStyle/>
          <a:p>
            <a:pPr algn="ctr">
              <a:spcBef>
                <a:spcPct val="0"/>
              </a:spcBef>
              <a:buFontTx/>
              <a:buNone/>
            </a:pPr>
            <a:r>
              <a:rPr lang="en-US" sz="2000" b="1"/>
              <a:t>Early Childhood Music</a:t>
            </a:r>
          </a:p>
        </p:txBody>
      </p:sp>
      <p:sp>
        <p:nvSpPr>
          <p:cNvPr id="73731" name="Oval 3"/>
          <p:cNvSpPr>
            <a:spLocks noChangeArrowheads="1"/>
          </p:cNvSpPr>
          <p:nvPr/>
        </p:nvSpPr>
        <p:spPr bwMode="auto">
          <a:xfrm>
            <a:off x="1752600" y="2298700"/>
            <a:ext cx="1524000" cy="2514600"/>
          </a:xfrm>
          <a:prstGeom prst="ellipse">
            <a:avLst/>
          </a:prstGeom>
          <a:solidFill>
            <a:srgbClr val="66FFFF"/>
          </a:solidFill>
          <a:ln w="9525">
            <a:solidFill>
              <a:schemeClr val="tx1"/>
            </a:solidFill>
            <a:round/>
            <a:headEnd/>
            <a:tailEnd/>
          </a:ln>
          <a:effectLst/>
        </p:spPr>
        <p:txBody>
          <a:bodyPr wrap="none" anchor="ctr"/>
          <a:lstStyle/>
          <a:p>
            <a:pPr>
              <a:spcBef>
                <a:spcPct val="0"/>
              </a:spcBef>
              <a:buFontTx/>
              <a:buNone/>
            </a:pPr>
            <a:r>
              <a:rPr lang="en-US" b="1"/>
              <a:t>Art</a:t>
            </a:r>
          </a:p>
          <a:p>
            <a:pPr>
              <a:spcBef>
                <a:spcPct val="0"/>
              </a:spcBef>
              <a:buFontTx/>
              <a:buNone/>
            </a:pPr>
            <a:r>
              <a:rPr lang="en-US" b="1"/>
              <a:t>Aesthetic</a:t>
            </a:r>
          </a:p>
          <a:p>
            <a:pPr>
              <a:spcBef>
                <a:spcPct val="0"/>
              </a:spcBef>
              <a:buFontTx/>
              <a:buNone/>
            </a:pPr>
            <a:r>
              <a:rPr lang="en-US" b="1"/>
              <a:t>Creativity</a:t>
            </a:r>
          </a:p>
          <a:p>
            <a:pPr>
              <a:spcBef>
                <a:spcPct val="0"/>
              </a:spcBef>
              <a:buFontTx/>
              <a:buNone/>
            </a:pPr>
            <a:r>
              <a:rPr lang="en-US" b="1"/>
              <a:t>Emotion</a:t>
            </a:r>
          </a:p>
        </p:txBody>
      </p:sp>
      <p:sp>
        <p:nvSpPr>
          <p:cNvPr id="73732" name="AutoShape 4"/>
          <p:cNvSpPr>
            <a:spLocks noChangeArrowheads="1"/>
          </p:cNvSpPr>
          <p:nvPr/>
        </p:nvSpPr>
        <p:spPr bwMode="auto">
          <a:xfrm>
            <a:off x="3810000" y="1981200"/>
            <a:ext cx="5105400" cy="2743200"/>
          </a:xfrm>
          <a:prstGeom prst="flowChartProcess">
            <a:avLst/>
          </a:prstGeom>
          <a:solidFill>
            <a:srgbClr val="FFFF00"/>
          </a:solidFill>
          <a:ln w="9525">
            <a:solidFill>
              <a:schemeClr val="tx1"/>
            </a:solidFill>
            <a:miter lim="800000"/>
            <a:headEnd/>
            <a:tailEnd/>
          </a:ln>
          <a:effectLst/>
        </p:spPr>
        <p:txBody>
          <a:bodyPr wrap="none" anchor="ctr"/>
          <a:lstStyle/>
          <a:p>
            <a:pPr>
              <a:spcBef>
                <a:spcPct val="0"/>
              </a:spcBef>
              <a:buFontTx/>
              <a:buNone/>
            </a:pPr>
            <a:endParaRPr lang="en-US" sz="600" b="1"/>
          </a:p>
          <a:p>
            <a:pPr>
              <a:spcBef>
                <a:spcPct val="0"/>
              </a:spcBef>
            </a:pPr>
            <a:r>
              <a:rPr lang="en-US" sz="2000" b="1"/>
              <a:t> Lays a Strong musical Foundation</a:t>
            </a:r>
          </a:p>
          <a:p>
            <a:pPr>
              <a:spcBef>
                <a:spcPct val="0"/>
              </a:spcBef>
            </a:pPr>
            <a:r>
              <a:rPr lang="en-US" sz="2000" b="1"/>
              <a:t> Acquire the language of music like</a:t>
            </a:r>
          </a:p>
          <a:p>
            <a:pPr>
              <a:spcBef>
                <a:spcPct val="0"/>
              </a:spcBef>
              <a:buFontTx/>
              <a:buNone/>
            </a:pPr>
            <a:r>
              <a:rPr lang="en-US" sz="2000" b="1"/>
              <a:t>   the mother tongue</a:t>
            </a:r>
          </a:p>
          <a:p>
            <a:pPr>
              <a:spcBef>
                <a:spcPct val="0"/>
              </a:spcBef>
            </a:pPr>
            <a:r>
              <a:rPr lang="en-US" sz="2000" b="1"/>
              <a:t> Prepares the child well before learning </a:t>
            </a:r>
          </a:p>
          <a:p>
            <a:pPr>
              <a:spcBef>
                <a:spcPct val="0"/>
              </a:spcBef>
              <a:buFontTx/>
              <a:buNone/>
            </a:pPr>
            <a:r>
              <a:rPr lang="en-US" sz="2000" b="1"/>
              <a:t>   an instrument</a:t>
            </a:r>
          </a:p>
          <a:p>
            <a:pPr>
              <a:spcBef>
                <a:spcPct val="0"/>
              </a:spcBef>
            </a:pPr>
            <a:r>
              <a:rPr lang="en-US" sz="2000" b="1"/>
              <a:t> Achieves musical literacy</a:t>
            </a:r>
          </a:p>
          <a:p>
            <a:pPr>
              <a:spcBef>
                <a:spcPct val="0"/>
              </a:spcBef>
              <a:buFontTx/>
              <a:buNone/>
            </a:pPr>
            <a:r>
              <a:rPr lang="en-US" sz="2000" b="1"/>
              <a:t>  – not only able to play by ear, </a:t>
            </a:r>
          </a:p>
          <a:p>
            <a:pPr>
              <a:spcBef>
                <a:spcPct val="0"/>
              </a:spcBef>
              <a:buFontTx/>
              <a:buNone/>
            </a:pPr>
            <a:r>
              <a:rPr lang="en-US" sz="2000" b="1"/>
              <a:t>     but also by reading notation</a:t>
            </a:r>
          </a:p>
          <a:p>
            <a:pPr>
              <a:spcBef>
                <a:spcPct val="0"/>
              </a:spcBef>
              <a:buFontTx/>
              <a:buNone/>
            </a:pPr>
            <a:endParaRPr lang="en-US" sz="600" b="1"/>
          </a:p>
        </p:txBody>
      </p:sp>
      <p:sp>
        <p:nvSpPr>
          <p:cNvPr id="73733" name="Text Box 5"/>
          <p:cNvSpPr txBox="1">
            <a:spLocks noChangeArrowheads="1"/>
          </p:cNvSpPr>
          <p:nvPr/>
        </p:nvSpPr>
        <p:spPr bwMode="auto">
          <a:xfrm>
            <a:off x="292100" y="1397000"/>
            <a:ext cx="3289300" cy="944563"/>
          </a:xfrm>
          <a:prstGeom prst="rect">
            <a:avLst/>
          </a:prstGeom>
          <a:noFill/>
          <a:ln w="9525">
            <a:noFill/>
            <a:miter lim="800000"/>
            <a:headEnd/>
            <a:tailEnd/>
          </a:ln>
          <a:effectLst/>
        </p:spPr>
        <p:txBody>
          <a:bodyPr>
            <a:spAutoFit/>
          </a:bodyPr>
          <a:lstStyle/>
          <a:p>
            <a:pPr algn="ctr">
              <a:spcBef>
                <a:spcPct val="50000"/>
              </a:spcBef>
              <a:buFontTx/>
              <a:buNone/>
            </a:pPr>
            <a:r>
              <a:rPr lang="en-US" sz="2000" b="1" u="sng"/>
              <a:t>Total Development</a:t>
            </a:r>
          </a:p>
          <a:p>
            <a:pPr algn="ctr">
              <a:spcBef>
                <a:spcPct val="50000"/>
              </a:spcBef>
              <a:buFontTx/>
              <a:buNone/>
            </a:pPr>
            <a:endParaRPr lang="en-US" sz="400" b="1" u="sng"/>
          </a:p>
          <a:p>
            <a:pPr algn="ctr">
              <a:spcBef>
                <a:spcPct val="50000"/>
              </a:spcBef>
              <a:buFontTx/>
              <a:buNone/>
            </a:pPr>
            <a:r>
              <a:rPr lang="en-US" sz="2000" b="1"/>
              <a:t>Left Brain   Right Brain</a:t>
            </a:r>
          </a:p>
        </p:txBody>
      </p:sp>
      <p:sp>
        <p:nvSpPr>
          <p:cNvPr id="73734" name="Oval 6"/>
          <p:cNvSpPr>
            <a:spLocks noChangeArrowheads="1"/>
          </p:cNvSpPr>
          <p:nvPr/>
        </p:nvSpPr>
        <p:spPr bwMode="auto">
          <a:xfrm>
            <a:off x="381000" y="2298700"/>
            <a:ext cx="1524000" cy="2514600"/>
          </a:xfrm>
          <a:prstGeom prst="ellipse">
            <a:avLst/>
          </a:prstGeom>
          <a:solidFill>
            <a:srgbClr val="99FFCC"/>
          </a:solidFill>
          <a:ln w="9525">
            <a:solidFill>
              <a:schemeClr val="tx1"/>
            </a:solidFill>
            <a:round/>
            <a:headEnd/>
            <a:tailEnd/>
          </a:ln>
          <a:effectLst/>
        </p:spPr>
        <p:txBody>
          <a:bodyPr wrap="none" anchor="ctr"/>
          <a:lstStyle/>
          <a:p>
            <a:pPr>
              <a:spcBef>
                <a:spcPct val="0"/>
              </a:spcBef>
              <a:buFontTx/>
              <a:buNone/>
            </a:pPr>
            <a:r>
              <a:rPr lang="en-US" b="1"/>
              <a:t>Analytical</a:t>
            </a:r>
          </a:p>
          <a:p>
            <a:pPr>
              <a:spcBef>
                <a:spcPct val="0"/>
              </a:spcBef>
              <a:buFontTx/>
              <a:buNone/>
            </a:pPr>
            <a:r>
              <a:rPr lang="en-US" b="1"/>
              <a:t>Reasoning</a:t>
            </a:r>
          </a:p>
          <a:p>
            <a:pPr>
              <a:spcBef>
                <a:spcPct val="0"/>
              </a:spcBef>
              <a:buFontTx/>
              <a:buNone/>
            </a:pPr>
            <a:r>
              <a:rPr lang="en-US" b="1"/>
              <a:t>Logical</a:t>
            </a:r>
          </a:p>
          <a:p>
            <a:pPr>
              <a:spcBef>
                <a:spcPct val="0"/>
              </a:spcBef>
              <a:buFontTx/>
              <a:buNone/>
            </a:pPr>
            <a:r>
              <a:rPr lang="en-US" b="1"/>
              <a:t>Maths</a:t>
            </a:r>
          </a:p>
          <a:p>
            <a:pPr>
              <a:spcBef>
                <a:spcPct val="0"/>
              </a:spcBef>
              <a:buFontTx/>
              <a:buNone/>
            </a:pPr>
            <a:r>
              <a:rPr lang="en-US" b="1"/>
              <a:t>Knowledge</a:t>
            </a:r>
          </a:p>
        </p:txBody>
      </p:sp>
      <p:sp>
        <p:nvSpPr>
          <p:cNvPr id="73735" name="Text Box 7"/>
          <p:cNvSpPr txBox="1">
            <a:spLocks noChangeArrowheads="1"/>
          </p:cNvSpPr>
          <p:nvPr/>
        </p:nvSpPr>
        <p:spPr bwMode="auto">
          <a:xfrm>
            <a:off x="914400" y="4521200"/>
            <a:ext cx="1752600" cy="495300"/>
          </a:xfrm>
          <a:prstGeom prst="rect">
            <a:avLst/>
          </a:prstGeom>
          <a:solidFill>
            <a:srgbClr val="FFFF99"/>
          </a:solidFill>
          <a:ln w="38100" cmpd="dbl">
            <a:solidFill>
              <a:srgbClr val="FF0000"/>
            </a:solidFill>
            <a:miter lim="800000"/>
            <a:headEnd/>
            <a:tailEnd/>
          </a:ln>
          <a:effectLst/>
        </p:spPr>
        <p:txBody>
          <a:bodyPr>
            <a:spAutoFit/>
          </a:bodyPr>
          <a:lstStyle/>
          <a:p>
            <a:pPr algn="ctr">
              <a:spcBef>
                <a:spcPct val="50000"/>
              </a:spcBef>
              <a:buFontTx/>
              <a:buNone/>
            </a:pPr>
            <a:r>
              <a:rPr lang="en-US" sz="2400" b="1">
                <a:latin typeface="Times New Roman" pitchFamily="18" charset="0"/>
              </a:rPr>
              <a:t>MUSIC</a:t>
            </a:r>
          </a:p>
        </p:txBody>
      </p:sp>
      <p:sp>
        <p:nvSpPr>
          <p:cNvPr id="73736" name="Text Box 8"/>
          <p:cNvSpPr txBox="1">
            <a:spLocks noChangeArrowheads="1"/>
          </p:cNvSpPr>
          <p:nvPr/>
        </p:nvSpPr>
        <p:spPr bwMode="auto">
          <a:xfrm>
            <a:off x="215900" y="5356225"/>
            <a:ext cx="1120775" cy="396875"/>
          </a:xfrm>
          <a:prstGeom prst="rect">
            <a:avLst/>
          </a:prstGeom>
          <a:noFill/>
          <a:ln w="9525">
            <a:noFill/>
            <a:miter lim="800000"/>
            <a:headEnd/>
            <a:tailEnd/>
          </a:ln>
          <a:effectLst/>
        </p:spPr>
        <p:txBody>
          <a:bodyPr wrap="none">
            <a:spAutoFit/>
          </a:bodyPr>
          <a:lstStyle/>
          <a:p>
            <a:pPr>
              <a:spcBef>
                <a:spcPct val="0"/>
              </a:spcBef>
              <a:buFontTx/>
              <a:buNone/>
            </a:pPr>
            <a:r>
              <a:rPr lang="en-US" sz="2000" b="1"/>
              <a:t>Physical</a:t>
            </a:r>
          </a:p>
        </p:txBody>
      </p:sp>
      <p:sp>
        <p:nvSpPr>
          <p:cNvPr id="73737" name="Text Box 9"/>
          <p:cNvSpPr txBox="1">
            <a:spLocks noChangeArrowheads="1"/>
          </p:cNvSpPr>
          <p:nvPr/>
        </p:nvSpPr>
        <p:spPr bwMode="auto">
          <a:xfrm>
            <a:off x="2286000" y="5368925"/>
            <a:ext cx="1303338" cy="701675"/>
          </a:xfrm>
          <a:prstGeom prst="rect">
            <a:avLst/>
          </a:prstGeom>
          <a:noFill/>
          <a:ln w="9525">
            <a:noFill/>
            <a:miter lim="800000"/>
            <a:headEnd/>
            <a:tailEnd/>
          </a:ln>
          <a:effectLst/>
        </p:spPr>
        <p:txBody>
          <a:bodyPr wrap="none">
            <a:spAutoFit/>
          </a:bodyPr>
          <a:lstStyle/>
          <a:p>
            <a:pPr>
              <a:spcBef>
                <a:spcPct val="0"/>
              </a:spcBef>
              <a:buFontTx/>
              <a:buNone/>
            </a:pPr>
            <a:r>
              <a:rPr lang="en-US" sz="2000" b="1"/>
              <a:t>Socio / </a:t>
            </a:r>
          </a:p>
          <a:p>
            <a:pPr>
              <a:spcBef>
                <a:spcPct val="0"/>
              </a:spcBef>
              <a:buFontTx/>
              <a:buNone/>
            </a:pPr>
            <a:r>
              <a:rPr lang="en-US" sz="2000" b="1"/>
              <a:t>Emotional</a:t>
            </a:r>
          </a:p>
        </p:txBody>
      </p:sp>
      <p:sp>
        <p:nvSpPr>
          <p:cNvPr id="73738" name="Text Box 10"/>
          <p:cNvSpPr txBox="1">
            <a:spLocks noChangeArrowheads="1"/>
          </p:cNvSpPr>
          <p:nvPr/>
        </p:nvSpPr>
        <p:spPr bwMode="auto">
          <a:xfrm>
            <a:off x="209550" y="5864225"/>
            <a:ext cx="1520825" cy="701675"/>
          </a:xfrm>
          <a:prstGeom prst="rect">
            <a:avLst/>
          </a:prstGeom>
          <a:noFill/>
          <a:ln w="9525">
            <a:noFill/>
            <a:miter lim="800000"/>
            <a:headEnd/>
            <a:tailEnd/>
          </a:ln>
          <a:effectLst/>
        </p:spPr>
        <p:txBody>
          <a:bodyPr wrap="none">
            <a:spAutoFit/>
          </a:bodyPr>
          <a:lstStyle/>
          <a:p>
            <a:pPr>
              <a:spcBef>
                <a:spcPct val="0"/>
              </a:spcBef>
              <a:buFontTx/>
              <a:buNone/>
            </a:pPr>
            <a:r>
              <a:rPr lang="en-US" sz="2000" b="1"/>
              <a:t>Intellectual /</a:t>
            </a:r>
          </a:p>
          <a:p>
            <a:pPr>
              <a:spcBef>
                <a:spcPct val="0"/>
              </a:spcBef>
              <a:buFontTx/>
              <a:buNone/>
            </a:pPr>
            <a:r>
              <a:rPr lang="en-US" sz="2000" b="1"/>
              <a:t> Cognitive</a:t>
            </a:r>
          </a:p>
        </p:txBody>
      </p:sp>
      <p:sp>
        <p:nvSpPr>
          <p:cNvPr id="73739" name="Text Box 11"/>
          <p:cNvSpPr txBox="1">
            <a:spLocks noChangeArrowheads="1"/>
          </p:cNvSpPr>
          <p:nvPr/>
        </p:nvSpPr>
        <p:spPr bwMode="auto">
          <a:xfrm>
            <a:off x="1905000" y="6130925"/>
            <a:ext cx="1095375" cy="396875"/>
          </a:xfrm>
          <a:prstGeom prst="rect">
            <a:avLst/>
          </a:prstGeom>
          <a:noFill/>
          <a:ln w="9525">
            <a:noFill/>
            <a:miter lim="800000"/>
            <a:headEnd/>
            <a:tailEnd/>
          </a:ln>
          <a:effectLst/>
        </p:spPr>
        <p:txBody>
          <a:bodyPr wrap="none">
            <a:spAutoFit/>
          </a:bodyPr>
          <a:lstStyle/>
          <a:p>
            <a:pPr>
              <a:spcBef>
                <a:spcPct val="0"/>
              </a:spcBef>
              <a:buFontTx/>
              <a:buNone/>
            </a:pPr>
            <a:r>
              <a:rPr lang="en-US" sz="2000" b="1"/>
              <a:t>Creative</a:t>
            </a:r>
          </a:p>
        </p:txBody>
      </p:sp>
      <p:sp>
        <p:nvSpPr>
          <p:cNvPr id="73740" name="Text Box 12"/>
          <p:cNvSpPr txBox="1">
            <a:spLocks noChangeArrowheads="1"/>
          </p:cNvSpPr>
          <p:nvPr/>
        </p:nvSpPr>
        <p:spPr bwMode="auto">
          <a:xfrm>
            <a:off x="3733800" y="5419725"/>
            <a:ext cx="1225550" cy="396875"/>
          </a:xfrm>
          <a:prstGeom prst="rect">
            <a:avLst/>
          </a:prstGeom>
          <a:noFill/>
          <a:ln w="9525">
            <a:noFill/>
            <a:miter lim="800000"/>
            <a:headEnd/>
            <a:tailEnd/>
          </a:ln>
          <a:effectLst/>
        </p:spPr>
        <p:txBody>
          <a:bodyPr wrap="none">
            <a:spAutoFit/>
          </a:bodyPr>
          <a:lstStyle/>
          <a:p>
            <a:pPr>
              <a:spcBef>
                <a:spcPct val="0"/>
              </a:spcBef>
              <a:buFontTx/>
              <a:buNone/>
            </a:pPr>
            <a:r>
              <a:rPr lang="en-US" sz="2000" b="1"/>
              <a:t>Aesthetic</a:t>
            </a:r>
          </a:p>
        </p:txBody>
      </p:sp>
      <p:sp>
        <p:nvSpPr>
          <p:cNvPr id="73741" name="Line 13"/>
          <p:cNvSpPr>
            <a:spLocks noChangeShapeType="1"/>
          </p:cNvSpPr>
          <p:nvPr/>
        </p:nvSpPr>
        <p:spPr bwMode="auto">
          <a:xfrm flipH="1">
            <a:off x="1066800" y="5029200"/>
            <a:ext cx="685800" cy="304800"/>
          </a:xfrm>
          <a:prstGeom prst="line">
            <a:avLst/>
          </a:prstGeom>
          <a:noFill/>
          <a:ln w="38100">
            <a:solidFill>
              <a:srgbClr val="FF3300"/>
            </a:solidFill>
            <a:round/>
            <a:headEnd/>
            <a:tailEnd type="triangle" w="med" len="med"/>
          </a:ln>
          <a:effectLst/>
        </p:spPr>
        <p:txBody>
          <a:bodyPr/>
          <a:lstStyle/>
          <a:p>
            <a:endParaRPr lang="en-US"/>
          </a:p>
        </p:txBody>
      </p:sp>
      <p:sp>
        <p:nvSpPr>
          <p:cNvPr id="73742" name="Line 14"/>
          <p:cNvSpPr>
            <a:spLocks noChangeShapeType="1"/>
          </p:cNvSpPr>
          <p:nvPr/>
        </p:nvSpPr>
        <p:spPr bwMode="auto">
          <a:xfrm flipH="1">
            <a:off x="1447800" y="5029200"/>
            <a:ext cx="304800" cy="838200"/>
          </a:xfrm>
          <a:prstGeom prst="line">
            <a:avLst/>
          </a:prstGeom>
          <a:noFill/>
          <a:ln w="38100">
            <a:solidFill>
              <a:srgbClr val="FF3300"/>
            </a:solidFill>
            <a:round/>
            <a:headEnd/>
            <a:tailEnd type="triangle" w="med" len="med"/>
          </a:ln>
          <a:effectLst/>
        </p:spPr>
        <p:txBody>
          <a:bodyPr/>
          <a:lstStyle/>
          <a:p>
            <a:endParaRPr lang="en-US"/>
          </a:p>
        </p:txBody>
      </p:sp>
      <p:sp>
        <p:nvSpPr>
          <p:cNvPr id="73743" name="Line 15"/>
          <p:cNvSpPr>
            <a:spLocks noChangeShapeType="1"/>
          </p:cNvSpPr>
          <p:nvPr/>
        </p:nvSpPr>
        <p:spPr bwMode="auto">
          <a:xfrm>
            <a:off x="1752600" y="5029200"/>
            <a:ext cx="457200" cy="1143000"/>
          </a:xfrm>
          <a:prstGeom prst="line">
            <a:avLst/>
          </a:prstGeom>
          <a:noFill/>
          <a:ln w="38100">
            <a:solidFill>
              <a:srgbClr val="FF3300"/>
            </a:solidFill>
            <a:round/>
            <a:headEnd/>
            <a:tailEnd type="triangle" w="med" len="med"/>
          </a:ln>
          <a:effectLst/>
        </p:spPr>
        <p:txBody>
          <a:bodyPr/>
          <a:lstStyle/>
          <a:p>
            <a:endParaRPr lang="en-US"/>
          </a:p>
        </p:txBody>
      </p:sp>
      <p:sp>
        <p:nvSpPr>
          <p:cNvPr id="73744" name="Line 16"/>
          <p:cNvSpPr>
            <a:spLocks noChangeShapeType="1"/>
          </p:cNvSpPr>
          <p:nvPr/>
        </p:nvSpPr>
        <p:spPr bwMode="auto">
          <a:xfrm>
            <a:off x="1752600" y="5029200"/>
            <a:ext cx="838200" cy="381000"/>
          </a:xfrm>
          <a:prstGeom prst="line">
            <a:avLst/>
          </a:prstGeom>
          <a:noFill/>
          <a:ln w="38100">
            <a:solidFill>
              <a:srgbClr val="FF3300"/>
            </a:solidFill>
            <a:round/>
            <a:headEnd/>
            <a:tailEnd type="triangle" w="med" len="med"/>
          </a:ln>
          <a:effectLst/>
        </p:spPr>
        <p:txBody>
          <a:bodyPr/>
          <a:lstStyle/>
          <a:p>
            <a:endParaRPr lang="en-US"/>
          </a:p>
        </p:txBody>
      </p:sp>
      <p:sp>
        <p:nvSpPr>
          <p:cNvPr id="73745" name="Line 17"/>
          <p:cNvSpPr>
            <a:spLocks noChangeShapeType="1"/>
          </p:cNvSpPr>
          <p:nvPr/>
        </p:nvSpPr>
        <p:spPr bwMode="auto">
          <a:xfrm>
            <a:off x="1752600" y="5029200"/>
            <a:ext cx="2286000" cy="457200"/>
          </a:xfrm>
          <a:prstGeom prst="line">
            <a:avLst/>
          </a:prstGeom>
          <a:noFill/>
          <a:ln w="38100">
            <a:solidFill>
              <a:srgbClr val="FF3300"/>
            </a:solidFill>
            <a:round/>
            <a:headEnd/>
            <a:tailEnd type="triangle" w="med" len="med"/>
          </a:ln>
          <a:effectLst/>
        </p:spPr>
        <p:txBody>
          <a:bodyPr/>
          <a:lstStyle/>
          <a:p>
            <a:endParaRPr lang="en-US"/>
          </a:p>
        </p:txBody>
      </p:sp>
      <p:sp>
        <p:nvSpPr>
          <p:cNvPr id="73746" name="Line 18"/>
          <p:cNvSpPr>
            <a:spLocks noChangeShapeType="1"/>
          </p:cNvSpPr>
          <p:nvPr/>
        </p:nvSpPr>
        <p:spPr bwMode="auto">
          <a:xfrm>
            <a:off x="4419600" y="762000"/>
            <a:ext cx="0" cy="304800"/>
          </a:xfrm>
          <a:prstGeom prst="line">
            <a:avLst/>
          </a:prstGeom>
          <a:noFill/>
          <a:ln w="28575">
            <a:solidFill>
              <a:srgbClr val="FF3300"/>
            </a:solidFill>
            <a:round/>
            <a:headEnd/>
            <a:tailEnd type="triangle" w="med" len="med"/>
          </a:ln>
          <a:effectLst/>
        </p:spPr>
        <p:txBody>
          <a:bodyPr/>
          <a:lstStyle/>
          <a:p>
            <a:endParaRPr lang="en-US"/>
          </a:p>
        </p:txBody>
      </p:sp>
      <p:sp>
        <p:nvSpPr>
          <p:cNvPr id="73747" name="Line 19"/>
          <p:cNvSpPr>
            <a:spLocks noChangeShapeType="1"/>
          </p:cNvSpPr>
          <p:nvPr/>
        </p:nvSpPr>
        <p:spPr bwMode="auto">
          <a:xfrm flipH="1">
            <a:off x="2286000" y="1066800"/>
            <a:ext cx="2133600" cy="304800"/>
          </a:xfrm>
          <a:prstGeom prst="line">
            <a:avLst/>
          </a:prstGeom>
          <a:noFill/>
          <a:ln w="28575">
            <a:solidFill>
              <a:srgbClr val="FF3300"/>
            </a:solidFill>
            <a:round/>
            <a:headEnd/>
            <a:tailEnd type="triangle" w="med" len="med"/>
          </a:ln>
          <a:effectLst/>
        </p:spPr>
        <p:txBody>
          <a:bodyPr/>
          <a:lstStyle/>
          <a:p>
            <a:endParaRPr lang="en-US"/>
          </a:p>
        </p:txBody>
      </p:sp>
      <p:sp>
        <p:nvSpPr>
          <p:cNvPr id="73748" name="Line 20"/>
          <p:cNvSpPr>
            <a:spLocks noChangeShapeType="1"/>
          </p:cNvSpPr>
          <p:nvPr/>
        </p:nvSpPr>
        <p:spPr bwMode="auto">
          <a:xfrm>
            <a:off x="4419600" y="1066800"/>
            <a:ext cx="2133600" cy="304800"/>
          </a:xfrm>
          <a:prstGeom prst="line">
            <a:avLst/>
          </a:prstGeom>
          <a:noFill/>
          <a:ln w="28575">
            <a:solidFill>
              <a:srgbClr val="FF3300"/>
            </a:solidFill>
            <a:round/>
            <a:headEnd/>
            <a:tailEnd type="triangle" w="med" len="med"/>
          </a:ln>
          <a:effectLst/>
        </p:spPr>
        <p:txBody>
          <a:bodyPr/>
          <a:lstStyle/>
          <a:p>
            <a:endParaRPr lang="en-US"/>
          </a:p>
        </p:txBody>
      </p:sp>
      <p:sp>
        <p:nvSpPr>
          <p:cNvPr id="73749" name="Text Box 21"/>
          <p:cNvSpPr txBox="1">
            <a:spLocks noChangeArrowheads="1"/>
          </p:cNvSpPr>
          <p:nvPr/>
        </p:nvSpPr>
        <p:spPr bwMode="auto">
          <a:xfrm>
            <a:off x="7747000" y="157163"/>
            <a:ext cx="1050925" cy="406400"/>
          </a:xfrm>
          <a:prstGeom prst="rect">
            <a:avLst/>
          </a:prstGeom>
          <a:solidFill>
            <a:schemeClr val="accent2"/>
          </a:solidFill>
          <a:ln w="9525">
            <a:solidFill>
              <a:schemeClr val="tx2"/>
            </a:solidFill>
            <a:miter lim="800000"/>
            <a:headEnd/>
            <a:tailEnd/>
          </a:ln>
          <a:effectLst/>
        </p:spPr>
        <p:txBody>
          <a:bodyPr wrap="none">
            <a:spAutoFit/>
          </a:bodyPr>
          <a:lstStyle/>
          <a:p>
            <a:pPr algn="ctr">
              <a:spcBef>
                <a:spcPct val="0"/>
              </a:spcBef>
              <a:buFontTx/>
              <a:buNone/>
            </a:pPr>
            <a:r>
              <a:rPr lang="en-US" sz="2000" b="1">
                <a:solidFill>
                  <a:srgbClr val="FFFF00"/>
                </a:solidFill>
                <a:cs typeface="Times New Roman" pitchFamily="18" charset="0"/>
              </a:rPr>
              <a:t>Chart  1</a:t>
            </a:r>
            <a:endParaRPr lang="en-US" sz="2400" b="1" i="1">
              <a:solidFill>
                <a:srgbClr val="FFFF00"/>
              </a:solidFill>
              <a:cs typeface="Arial" charset="0"/>
            </a:endParaRPr>
          </a:p>
        </p:txBody>
      </p:sp>
      <p:sp>
        <p:nvSpPr>
          <p:cNvPr id="73750" name="Line 22"/>
          <p:cNvSpPr>
            <a:spLocks noChangeShapeType="1"/>
          </p:cNvSpPr>
          <p:nvPr/>
        </p:nvSpPr>
        <p:spPr bwMode="auto">
          <a:xfrm flipH="1">
            <a:off x="1371600" y="1765300"/>
            <a:ext cx="457200" cy="228600"/>
          </a:xfrm>
          <a:prstGeom prst="line">
            <a:avLst/>
          </a:prstGeom>
          <a:noFill/>
          <a:ln w="38100">
            <a:solidFill>
              <a:srgbClr val="FF3300"/>
            </a:solidFill>
            <a:round/>
            <a:headEnd/>
            <a:tailEnd type="triangle" w="med" len="med"/>
          </a:ln>
          <a:effectLst/>
        </p:spPr>
        <p:txBody>
          <a:bodyPr/>
          <a:lstStyle/>
          <a:p>
            <a:endParaRPr lang="en-US"/>
          </a:p>
        </p:txBody>
      </p:sp>
      <p:sp>
        <p:nvSpPr>
          <p:cNvPr id="73751" name="Line 23"/>
          <p:cNvSpPr>
            <a:spLocks noChangeShapeType="1"/>
          </p:cNvSpPr>
          <p:nvPr/>
        </p:nvSpPr>
        <p:spPr bwMode="auto">
          <a:xfrm>
            <a:off x="1828800" y="1765300"/>
            <a:ext cx="685800" cy="228600"/>
          </a:xfrm>
          <a:prstGeom prst="line">
            <a:avLst/>
          </a:prstGeom>
          <a:noFill/>
          <a:ln w="38100">
            <a:solidFill>
              <a:srgbClr val="FF3300"/>
            </a:solidFill>
            <a:round/>
            <a:headEnd/>
            <a:tailEnd type="triangle" w="med" len="med"/>
          </a:ln>
          <a:effectLst/>
        </p:spPr>
        <p:txBody>
          <a:bodyPr/>
          <a:lstStyle/>
          <a:p>
            <a:endParaRPr lang="en-US"/>
          </a:p>
        </p:txBody>
      </p:sp>
      <p:sp>
        <p:nvSpPr>
          <p:cNvPr id="73752" name="Text Box 24"/>
          <p:cNvSpPr txBox="1">
            <a:spLocks noChangeArrowheads="1"/>
          </p:cNvSpPr>
          <p:nvPr/>
        </p:nvSpPr>
        <p:spPr bwMode="auto">
          <a:xfrm>
            <a:off x="4648200" y="1371600"/>
            <a:ext cx="3289300" cy="396875"/>
          </a:xfrm>
          <a:prstGeom prst="rect">
            <a:avLst/>
          </a:prstGeom>
          <a:noFill/>
          <a:ln w="9525">
            <a:noFill/>
            <a:miter lim="800000"/>
            <a:headEnd/>
            <a:tailEnd/>
          </a:ln>
          <a:effectLst/>
        </p:spPr>
        <p:txBody>
          <a:bodyPr>
            <a:spAutoFit/>
          </a:bodyPr>
          <a:lstStyle/>
          <a:p>
            <a:pPr algn="ctr">
              <a:spcBef>
                <a:spcPct val="50000"/>
              </a:spcBef>
              <a:buFontTx/>
              <a:buNone/>
            </a:pPr>
            <a:r>
              <a:rPr lang="en-US" sz="2000" b="1" u="sng"/>
              <a:t>Musical Development</a:t>
            </a:r>
            <a:endParaRPr lang="en-US" sz="2000" b="1"/>
          </a:p>
        </p:txBody>
      </p:sp>
      <p:sp>
        <p:nvSpPr>
          <p:cNvPr id="73753" name="Line 25"/>
          <p:cNvSpPr>
            <a:spLocks noChangeShapeType="1"/>
          </p:cNvSpPr>
          <p:nvPr/>
        </p:nvSpPr>
        <p:spPr bwMode="auto">
          <a:xfrm flipH="1">
            <a:off x="6324600" y="1727200"/>
            <a:ext cx="0" cy="330200"/>
          </a:xfrm>
          <a:prstGeom prst="line">
            <a:avLst/>
          </a:prstGeom>
          <a:noFill/>
          <a:ln w="38100">
            <a:solidFill>
              <a:srgbClr val="FF3300"/>
            </a:solidFill>
            <a:round/>
            <a:headEnd/>
            <a:tailEnd type="triangle" w="med" len="med"/>
          </a:ln>
          <a:effectLst/>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801B60BD-4446-48E7-9075-A993A5DFFBFD}" type="slidenum">
              <a:rPr lang="en-US"/>
              <a:pPr/>
              <a:t>5</a:t>
            </a:fld>
            <a:endParaRPr lang="en-US"/>
          </a:p>
        </p:txBody>
      </p:sp>
      <p:sp>
        <p:nvSpPr>
          <p:cNvPr id="33794" name="Rectangle 2"/>
          <p:cNvSpPr>
            <a:spLocks noGrp="1" noChangeArrowheads="1"/>
          </p:cNvSpPr>
          <p:nvPr>
            <p:ph type="title"/>
          </p:nvPr>
        </p:nvSpPr>
        <p:spPr bwMode="auto">
          <a:xfrm>
            <a:off x="457200" y="274638"/>
            <a:ext cx="8229600" cy="706437"/>
          </a:xfrm>
          <a:solidFill>
            <a:srgbClr val="FFFF00"/>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sz="3600" b="1">
                <a:latin typeface="Arial Rounded MT Bold" pitchFamily="34" charset="0"/>
              </a:rPr>
              <a:t>Part I - What is Musikgarten?</a:t>
            </a:r>
          </a:p>
        </p:txBody>
      </p:sp>
      <p:sp>
        <p:nvSpPr>
          <p:cNvPr id="33795" name="Rectangle 3"/>
          <p:cNvSpPr>
            <a:spLocks noGrp="1" noChangeArrowheads="1"/>
          </p:cNvSpPr>
          <p:nvPr>
            <p:ph type="body" idx="1"/>
          </p:nvPr>
        </p:nvSpPr>
        <p:spPr bwMode="auto">
          <a:xfrm>
            <a:off x="304800" y="1447800"/>
            <a:ext cx="8207375" cy="40386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nSpc>
                <a:spcPct val="80000"/>
              </a:lnSpc>
              <a:buFontTx/>
              <a:buNone/>
            </a:pPr>
            <a:endParaRPr lang="en-US" sz="2000" dirty="0">
              <a:solidFill>
                <a:srgbClr val="FF3300"/>
              </a:solidFill>
              <a:latin typeface="Arial Rounded MT Bold" pitchFamily="34" charset="0"/>
            </a:endParaRPr>
          </a:p>
          <a:p>
            <a:pPr>
              <a:lnSpc>
                <a:spcPct val="80000"/>
              </a:lnSpc>
              <a:buFontTx/>
              <a:buNone/>
            </a:pPr>
            <a:r>
              <a:rPr lang="en-US" sz="2000" dirty="0">
                <a:solidFill>
                  <a:srgbClr val="FF3300"/>
                </a:solidFill>
                <a:latin typeface="Arial Rounded MT Bold" pitchFamily="34" charset="0"/>
              </a:rPr>
              <a:t>Overview</a:t>
            </a:r>
          </a:p>
          <a:p>
            <a:pPr>
              <a:lnSpc>
                <a:spcPct val="80000"/>
              </a:lnSpc>
              <a:buFontTx/>
              <a:buNone/>
            </a:pPr>
            <a:endParaRPr lang="en-US" sz="1600" dirty="0">
              <a:solidFill>
                <a:srgbClr val="FF3300"/>
              </a:solidFill>
              <a:latin typeface="Arial Rounded MT Bold" pitchFamily="34" charset="0"/>
            </a:endParaRPr>
          </a:p>
          <a:p>
            <a:pPr>
              <a:lnSpc>
                <a:spcPct val="80000"/>
              </a:lnSpc>
              <a:buFontTx/>
              <a:buNone/>
            </a:pPr>
            <a:endParaRPr lang="en-US" sz="1600" dirty="0">
              <a:solidFill>
                <a:srgbClr val="FF3300"/>
              </a:solidFill>
              <a:latin typeface="Arial Rounded MT Bold" pitchFamily="34" charset="0"/>
            </a:endParaRPr>
          </a:p>
          <a:p>
            <a:pPr>
              <a:lnSpc>
                <a:spcPct val="80000"/>
              </a:lnSpc>
              <a:buFontTx/>
              <a:buNone/>
            </a:pPr>
            <a:endParaRPr lang="en-US" sz="1600" dirty="0">
              <a:solidFill>
                <a:srgbClr val="FF3300"/>
              </a:solidFill>
              <a:latin typeface="Arial Rounded MT Bold" pitchFamily="34" charset="0"/>
            </a:endParaRPr>
          </a:p>
          <a:p>
            <a:pPr>
              <a:lnSpc>
                <a:spcPct val="80000"/>
              </a:lnSpc>
              <a:buFontTx/>
              <a:buNone/>
            </a:pPr>
            <a:endParaRPr lang="en-US" sz="1600" dirty="0">
              <a:solidFill>
                <a:srgbClr val="FF3300"/>
              </a:solidFill>
              <a:latin typeface="Arial Rounded MT Bold" pitchFamily="34" charset="0"/>
            </a:endParaRPr>
          </a:p>
          <a:p>
            <a:pPr>
              <a:lnSpc>
                <a:spcPct val="80000"/>
              </a:lnSpc>
            </a:pPr>
            <a:r>
              <a:rPr lang="en-US" sz="2000" dirty="0">
                <a:latin typeface="Arial Rounded MT Bold" pitchFamily="34" charset="0"/>
              </a:rPr>
              <a:t>Founded in 1994 by Dr. Lorna </a:t>
            </a:r>
            <a:r>
              <a:rPr lang="en-US" sz="2000" dirty="0" err="1">
                <a:latin typeface="Arial Rounded MT Bold" pitchFamily="34" charset="0"/>
              </a:rPr>
              <a:t>Heyge</a:t>
            </a:r>
            <a:r>
              <a:rPr lang="en-US" sz="2000" dirty="0">
                <a:latin typeface="Arial Rounded MT Bold" pitchFamily="34" charset="0"/>
              </a:rPr>
              <a:t> and Dr. Audrey </a:t>
            </a:r>
            <a:r>
              <a:rPr lang="en-US" sz="2000" dirty="0" err="1">
                <a:latin typeface="Arial Rounded MT Bold" pitchFamily="34" charset="0"/>
              </a:rPr>
              <a:t>Sillick</a:t>
            </a:r>
            <a:r>
              <a:rPr lang="en-US" sz="2000" dirty="0">
                <a:latin typeface="Arial Rounded MT Bold" pitchFamily="34" charset="0"/>
              </a:rPr>
              <a:t>.</a:t>
            </a:r>
          </a:p>
          <a:p>
            <a:pPr>
              <a:lnSpc>
                <a:spcPct val="80000"/>
              </a:lnSpc>
            </a:pPr>
            <a:r>
              <a:rPr lang="en-US" sz="2000" dirty="0">
                <a:latin typeface="Arial Rounded MT Bold" pitchFamily="34" charset="0"/>
              </a:rPr>
              <a:t>Based on over 45 years of applied research in early childhood education and early childhood music education.</a:t>
            </a:r>
          </a:p>
          <a:p>
            <a:pPr>
              <a:lnSpc>
                <a:spcPct val="80000"/>
              </a:lnSpc>
            </a:pPr>
            <a:r>
              <a:rPr lang="en-US" sz="2000" dirty="0">
                <a:latin typeface="Arial Rounded MT Bold" pitchFamily="34" charset="0"/>
              </a:rPr>
              <a:t>Age appropriate learning.</a:t>
            </a:r>
          </a:p>
          <a:p>
            <a:pPr>
              <a:lnSpc>
                <a:spcPct val="80000"/>
              </a:lnSpc>
            </a:pPr>
            <a:r>
              <a:rPr lang="en-US" sz="2000" dirty="0">
                <a:latin typeface="Arial Rounded MT Bold" pitchFamily="34" charset="0"/>
              </a:rPr>
              <a:t>Holistic child-</a:t>
            </a:r>
            <a:r>
              <a:rPr lang="en-US" sz="2000" dirty="0" err="1">
                <a:latin typeface="Arial Rounded MT Bold" pitchFamily="34" charset="0"/>
              </a:rPr>
              <a:t>centred</a:t>
            </a:r>
            <a:r>
              <a:rPr lang="en-US" sz="2000" dirty="0">
                <a:latin typeface="Arial Rounded MT Bold" pitchFamily="34" charset="0"/>
              </a:rPr>
              <a:t> approach.</a:t>
            </a:r>
          </a:p>
          <a:p>
            <a:pPr>
              <a:lnSpc>
                <a:spcPct val="80000"/>
              </a:lnSpc>
            </a:pPr>
            <a:r>
              <a:rPr lang="en-US" sz="2000" dirty="0">
                <a:solidFill>
                  <a:srgbClr val="0066FF"/>
                </a:solidFill>
                <a:latin typeface="Arial Rounded MT Bold" pitchFamily="34" charset="0"/>
              </a:rPr>
              <a:t>Pre-instrumental music and movement program.</a:t>
            </a:r>
          </a:p>
        </p:txBody>
      </p:sp>
      <p:pic>
        <p:nvPicPr>
          <p:cNvPr id="33796" name="Picture 4" descr="lornaoval"/>
          <p:cNvPicPr>
            <a:picLocks noChangeAspect="1" noChangeArrowheads="1"/>
          </p:cNvPicPr>
          <p:nvPr/>
        </p:nvPicPr>
        <p:blipFill>
          <a:blip r:embed="rId2" cstate="print">
            <a:lum contrast="36000"/>
          </a:blip>
          <a:srcRect/>
          <a:stretch>
            <a:fillRect/>
          </a:stretch>
        </p:blipFill>
        <p:spPr bwMode="auto">
          <a:xfrm>
            <a:off x="3429000" y="1674813"/>
            <a:ext cx="982663" cy="1296987"/>
          </a:xfrm>
          <a:prstGeom prst="rect">
            <a:avLst/>
          </a:prstGeom>
          <a:noFill/>
          <a:ln w="9525">
            <a:noFill/>
            <a:miter lim="800000"/>
            <a:headEnd/>
            <a:tailEnd/>
          </a:ln>
          <a:effectLst/>
        </p:spPr>
      </p:pic>
      <p:pic>
        <p:nvPicPr>
          <p:cNvPr id="33797" name="Picture 5" descr="audreyoval"/>
          <p:cNvPicPr>
            <a:picLocks noChangeAspect="1" noChangeArrowheads="1"/>
          </p:cNvPicPr>
          <p:nvPr/>
        </p:nvPicPr>
        <p:blipFill>
          <a:blip r:embed="rId3" cstate="print">
            <a:lum contrast="36000"/>
          </a:blip>
          <a:srcRect/>
          <a:stretch>
            <a:fillRect/>
          </a:stretch>
        </p:blipFill>
        <p:spPr bwMode="auto">
          <a:xfrm>
            <a:off x="6553200" y="1674813"/>
            <a:ext cx="968375" cy="1296987"/>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p:txBody>
          <a:bodyPr/>
          <a:lstStyle/>
          <a:p>
            <a:fld id="{891A7324-F511-4B8C-8E26-5B97FE0C4093}" type="slidenum">
              <a:rPr lang="en-US"/>
              <a:pPr/>
              <a:t>6</a:t>
            </a:fld>
            <a:endParaRPr lang="en-US"/>
          </a:p>
        </p:txBody>
      </p:sp>
      <p:sp>
        <p:nvSpPr>
          <p:cNvPr id="53250" name="Rectangle 2"/>
          <p:cNvSpPr>
            <a:spLocks noGrp="1" noChangeArrowheads="1"/>
          </p:cNvSpPr>
          <p:nvPr>
            <p:ph type="title" sz="quarter"/>
          </p:nvPr>
        </p:nvSpPr>
        <p:spPr bwMode="auto">
          <a:xfrm>
            <a:off x="457200" y="274638"/>
            <a:ext cx="8229600" cy="706437"/>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r>
              <a:rPr lang="en-US" sz="3600" b="1">
                <a:latin typeface="Arial Rounded MT Bold" pitchFamily="34" charset="0"/>
              </a:rPr>
              <a:t>Our Founders</a:t>
            </a:r>
          </a:p>
        </p:txBody>
      </p:sp>
      <p:pic>
        <p:nvPicPr>
          <p:cNvPr id="53260" name="Picture 12" descr="lornaoval"/>
          <p:cNvPicPr>
            <a:picLocks noGrp="1" noChangeAspect="1" noChangeArrowheads="1"/>
          </p:cNvPicPr>
          <p:nvPr>
            <p:ph sz="quarter" idx="1"/>
          </p:nvPr>
        </p:nvPicPr>
        <p:blipFill>
          <a:blip r:embed="rId2" cstate="print"/>
          <a:srcRect/>
          <a:stretch>
            <a:fillRect/>
          </a:stretch>
        </p:blipFill>
        <p:spPr bwMode="auto">
          <a:xfrm>
            <a:off x="3203575" y="1052513"/>
            <a:ext cx="982663" cy="1296987"/>
          </a:xfrm>
          <a:noFill/>
          <a:ln>
            <a:miter lim="800000"/>
            <a:headEnd/>
            <a:tailEnd/>
          </a:ln>
        </p:spPr>
      </p:pic>
      <p:pic>
        <p:nvPicPr>
          <p:cNvPr id="53262" name="Picture 14" descr="audreyoval"/>
          <p:cNvPicPr>
            <a:picLocks noGrp="1" noChangeAspect="1" noChangeArrowheads="1"/>
          </p:cNvPicPr>
          <p:nvPr>
            <p:ph sz="quarter" idx="2"/>
          </p:nvPr>
        </p:nvPicPr>
        <p:blipFill>
          <a:blip r:embed="rId3" cstate="print"/>
          <a:srcRect/>
          <a:stretch>
            <a:fillRect/>
          </a:stretch>
        </p:blipFill>
        <p:spPr bwMode="auto">
          <a:xfrm>
            <a:off x="4932363" y="1052513"/>
            <a:ext cx="968375" cy="1296987"/>
          </a:xfrm>
          <a:noFill/>
          <a:ln>
            <a:miter lim="800000"/>
            <a:headEnd/>
            <a:tailEnd/>
          </a:ln>
        </p:spPr>
      </p:pic>
      <p:sp>
        <p:nvSpPr>
          <p:cNvPr id="53263" name="Text Box 15"/>
          <p:cNvSpPr txBox="1">
            <a:spLocks noChangeArrowheads="1"/>
          </p:cNvSpPr>
          <p:nvPr/>
        </p:nvSpPr>
        <p:spPr bwMode="auto">
          <a:xfrm>
            <a:off x="611188" y="1341438"/>
            <a:ext cx="2590800" cy="685800"/>
          </a:xfrm>
          <a:prstGeom prst="rect">
            <a:avLst/>
          </a:prstGeom>
          <a:noFill/>
          <a:ln w="9525" algn="ctr">
            <a:noFill/>
            <a:miter lim="800000"/>
            <a:headEnd/>
            <a:tailEnd/>
          </a:ln>
          <a:effectLst/>
        </p:spPr>
        <p:txBody>
          <a:bodyPr>
            <a:spAutoFit/>
          </a:bodyPr>
          <a:lstStyle/>
          <a:p>
            <a:pPr marL="342900" indent="-342900" algn="ctr">
              <a:spcBef>
                <a:spcPct val="50000"/>
              </a:spcBef>
              <a:buFontTx/>
              <a:buNone/>
            </a:pPr>
            <a:r>
              <a:rPr lang="en-US">
                <a:latin typeface="Arial Rounded MT Bold" pitchFamily="34" charset="0"/>
              </a:rPr>
              <a:t>Dr, Lorna Heyge</a:t>
            </a:r>
          </a:p>
          <a:p>
            <a:pPr marL="342900" indent="-342900" algn="ctr">
              <a:spcBef>
                <a:spcPct val="50000"/>
              </a:spcBef>
              <a:buFontTx/>
              <a:buNone/>
            </a:pPr>
            <a:r>
              <a:rPr lang="en-US" sz="1400">
                <a:latin typeface="Arial Rounded MT Bold" pitchFamily="34" charset="0"/>
              </a:rPr>
              <a:t>Chairman and Founder</a:t>
            </a:r>
          </a:p>
        </p:txBody>
      </p:sp>
      <p:sp>
        <p:nvSpPr>
          <p:cNvPr id="53264" name="Text Box 16"/>
          <p:cNvSpPr txBox="1">
            <a:spLocks noChangeArrowheads="1"/>
          </p:cNvSpPr>
          <p:nvPr/>
        </p:nvSpPr>
        <p:spPr bwMode="auto">
          <a:xfrm>
            <a:off x="5867400" y="1268413"/>
            <a:ext cx="2160588" cy="685800"/>
          </a:xfrm>
          <a:prstGeom prst="rect">
            <a:avLst/>
          </a:prstGeom>
          <a:noFill/>
          <a:ln w="9525" algn="ctr">
            <a:noFill/>
            <a:miter lim="800000"/>
            <a:headEnd/>
            <a:tailEnd/>
          </a:ln>
          <a:effectLst/>
        </p:spPr>
        <p:txBody>
          <a:bodyPr>
            <a:spAutoFit/>
          </a:bodyPr>
          <a:lstStyle/>
          <a:p>
            <a:pPr marL="342900" indent="-342900" algn="ctr">
              <a:spcBef>
                <a:spcPct val="50000"/>
              </a:spcBef>
              <a:buFontTx/>
              <a:buNone/>
            </a:pPr>
            <a:r>
              <a:rPr lang="en-US">
                <a:latin typeface="Arial Rounded MT Bold" pitchFamily="34" charset="0"/>
              </a:rPr>
              <a:t>Audrey Sillick</a:t>
            </a:r>
          </a:p>
          <a:p>
            <a:pPr marL="342900" indent="-342900" algn="ctr">
              <a:spcBef>
                <a:spcPct val="50000"/>
              </a:spcBef>
              <a:buFontTx/>
              <a:buNone/>
            </a:pPr>
            <a:r>
              <a:rPr lang="en-US" sz="1400">
                <a:latin typeface="Arial Rounded MT Bold" pitchFamily="34" charset="0"/>
              </a:rPr>
              <a:t>Co-Author</a:t>
            </a:r>
          </a:p>
        </p:txBody>
      </p:sp>
      <p:sp>
        <p:nvSpPr>
          <p:cNvPr id="53266" name="Text Box 18"/>
          <p:cNvSpPr txBox="1">
            <a:spLocks noChangeArrowheads="1"/>
          </p:cNvSpPr>
          <p:nvPr/>
        </p:nvSpPr>
        <p:spPr bwMode="auto">
          <a:xfrm>
            <a:off x="468313" y="2349500"/>
            <a:ext cx="4032250" cy="3262313"/>
          </a:xfrm>
          <a:prstGeom prst="rect">
            <a:avLst/>
          </a:prstGeom>
          <a:solidFill>
            <a:srgbClr val="FFFF00"/>
          </a:solidFill>
          <a:ln w="9525" algn="ctr">
            <a:solidFill>
              <a:schemeClr val="tx1"/>
            </a:solidFill>
            <a:miter lim="800000"/>
            <a:headEnd/>
            <a:tailEnd/>
          </a:ln>
          <a:effectLst/>
        </p:spPr>
        <p:txBody>
          <a:bodyPr>
            <a:spAutoFit/>
          </a:bodyPr>
          <a:lstStyle/>
          <a:p>
            <a:pPr marL="342900" indent="-342900">
              <a:spcBef>
                <a:spcPct val="50000"/>
              </a:spcBef>
            </a:pPr>
            <a:r>
              <a:rPr lang="en-US">
                <a:latin typeface="Arial Rounded MT Bold" pitchFamily="34" charset="0"/>
              </a:rPr>
              <a:t>Founded Musikgarten/Music Matters in 1993/1994.</a:t>
            </a:r>
          </a:p>
          <a:p>
            <a:pPr marL="342900" indent="-342900">
              <a:spcBef>
                <a:spcPct val="50000"/>
              </a:spcBef>
            </a:pPr>
            <a:r>
              <a:rPr lang="en-US">
                <a:latin typeface="Arial Rounded MT Bold" pitchFamily="34" charset="0"/>
              </a:rPr>
              <a:t>Author of numerous books including </a:t>
            </a:r>
            <a:r>
              <a:rPr lang="en-US" i="1">
                <a:latin typeface="Arial Rounded MT Bold" pitchFamily="34" charset="0"/>
              </a:rPr>
              <a:t>Kindermusik for the Young Child</a:t>
            </a:r>
            <a:r>
              <a:rPr lang="en-US">
                <a:latin typeface="Arial Rounded MT Bold" pitchFamily="34" charset="0"/>
              </a:rPr>
              <a:t> and </a:t>
            </a:r>
            <a:r>
              <a:rPr lang="en-US" i="1">
                <a:latin typeface="Arial Rounded MT Bold" pitchFamily="34" charset="0"/>
              </a:rPr>
              <a:t>Kindermusik Beginnings</a:t>
            </a:r>
            <a:r>
              <a:rPr lang="en-US">
                <a:latin typeface="Arial Rounded MT Bold" pitchFamily="34" charset="0"/>
              </a:rPr>
              <a:t>.</a:t>
            </a:r>
          </a:p>
          <a:p>
            <a:pPr marL="342900" indent="-342900">
              <a:spcBef>
                <a:spcPct val="50000"/>
              </a:spcBef>
            </a:pPr>
            <a:r>
              <a:rPr lang="en-US">
                <a:latin typeface="Arial Rounded MT Bold" pitchFamily="34" charset="0"/>
              </a:rPr>
              <a:t>President of the Foundation for Music-Based Learning.</a:t>
            </a:r>
          </a:p>
          <a:p>
            <a:pPr marL="342900" indent="-342900">
              <a:spcBef>
                <a:spcPct val="50000"/>
              </a:spcBef>
            </a:pPr>
            <a:r>
              <a:rPr lang="en-US">
                <a:latin typeface="Arial Rounded MT Bold" pitchFamily="34" charset="0"/>
              </a:rPr>
              <a:t>Publisher of </a:t>
            </a:r>
            <a:r>
              <a:rPr lang="en-US" i="1">
                <a:latin typeface="Arial Rounded MT Bold" pitchFamily="34" charset="0"/>
              </a:rPr>
              <a:t>Early Childhood Connections</a:t>
            </a:r>
            <a:r>
              <a:rPr lang="en-US">
                <a:latin typeface="Arial Rounded MT Bold" pitchFamily="34" charset="0"/>
              </a:rPr>
              <a:t>.</a:t>
            </a:r>
          </a:p>
        </p:txBody>
      </p:sp>
      <p:sp>
        <p:nvSpPr>
          <p:cNvPr id="53268" name="Text Box 20"/>
          <p:cNvSpPr txBox="1">
            <a:spLocks noChangeArrowheads="1"/>
          </p:cNvSpPr>
          <p:nvPr/>
        </p:nvSpPr>
        <p:spPr bwMode="auto">
          <a:xfrm>
            <a:off x="4643438" y="2349500"/>
            <a:ext cx="4032250" cy="3262313"/>
          </a:xfrm>
          <a:prstGeom prst="rect">
            <a:avLst/>
          </a:prstGeom>
          <a:solidFill>
            <a:srgbClr val="CCFFFF"/>
          </a:solidFill>
          <a:ln w="9525" algn="ctr">
            <a:solidFill>
              <a:schemeClr val="tx1"/>
            </a:solidFill>
            <a:miter lim="800000"/>
            <a:headEnd/>
            <a:tailEnd/>
          </a:ln>
          <a:effectLst/>
        </p:spPr>
        <p:txBody>
          <a:bodyPr>
            <a:spAutoFit/>
          </a:bodyPr>
          <a:lstStyle/>
          <a:p>
            <a:pPr marL="342900" indent="-342900">
              <a:spcBef>
                <a:spcPct val="50000"/>
              </a:spcBef>
            </a:pPr>
            <a:r>
              <a:rPr lang="en-US">
                <a:latin typeface="Arial Rounded MT Bold" pitchFamily="34" charset="0"/>
              </a:rPr>
              <a:t>Co-author of </a:t>
            </a:r>
            <a:r>
              <a:rPr lang="en-US" i="1">
                <a:latin typeface="Arial Rounded MT Bold" pitchFamily="34" charset="0"/>
              </a:rPr>
              <a:t>Kindermusik for the Young Child</a:t>
            </a:r>
            <a:r>
              <a:rPr lang="en-US">
                <a:latin typeface="Arial Rounded MT Bold" pitchFamily="34" charset="0"/>
              </a:rPr>
              <a:t>.</a:t>
            </a:r>
          </a:p>
          <a:p>
            <a:pPr marL="342900" indent="-342900">
              <a:spcBef>
                <a:spcPct val="50000"/>
              </a:spcBef>
            </a:pPr>
            <a:r>
              <a:rPr lang="en-US">
                <a:latin typeface="Arial Rounded MT Bold" pitchFamily="34" charset="0"/>
              </a:rPr>
              <a:t>National Speaker and leader for music educators, Montessori educators and the Earth Education movement.</a:t>
            </a:r>
          </a:p>
          <a:p>
            <a:pPr marL="342900" indent="-342900">
              <a:spcBef>
                <a:spcPct val="50000"/>
              </a:spcBef>
            </a:pPr>
            <a:r>
              <a:rPr lang="en-US">
                <a:latin typeface="Arial Rounded MT Bold" pitchFamily="34" charset="0"/>
              </a:rPr>
              <a:t>Founder and Director Emeritus of the Toronto Montessori Teacher Training Institute.</a:t>
            </a:r>
          </a:p>
          <a:p>
            <a:pPr marL="342900" indent="-342900">
              <a:spcBef>
                <a:spcPct val="50000"/>
              </a:spcBef>
              <a:buFontTx/>
              <a:buNone/>
            </a:pPr>
            <a:endParaRPr lang="en-US">
              <a:latin typeface="Arial Rounded MT Bold" pitchFamily="34"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A4FC377-C7CF-4E7E-8B0D-839025361FCC}" type="slidenum">
              <a:rPr lang="en-US"/>
              <a:pPr/>
              <a:t>7</a:t>
            </a:fld>
            <a:endParaRPr lang="en-US"/>
          </a:p>
        </p:txBody>
      </p:sp>
      <p:sp>
        <p:nvSpPr>
          <p:cNvPr id="75778" name="Rectangle 2"/>
          <p:cNvSpPr>
            <a:spLocks noGrp="1" noChangeArrowheads="1"/>
          </p:cNvSpPr>
          <p:nvPr>
            <p:ph type="title"/>
          </p:nvPr>
        </p:nvSpPr>
        <p:spPr bwMode="auto">
          <a:xfrm>
            <a:off x="457200" y="274638"/>
            <a:ext cx="8229600" cy="706437"/>
          </a:xfrm>
          <a:solidFill>
            <a:srgbClr val="FFFF00"/>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sz="3600" b="1">
                <a:latin typeface="Arial Rounded MT Bold" pitchFamily="34" charset="0"/>
              </a:rPr>
              <a:t>What is Musikgarten?</a:t>
            </a:r>
          </a:p>
        </p:txBody>
      </p:sp>
      <p:sp>
        <p:nvSpPr>
          <p:cNvPr id="75779" name="Rectangle 3"/>
          <p:cNvSpPr>
            <a:spLocks noGrp="1" noChangeArrowheads="1"/>
          </p:cNvSpPr>
          <p:nvPr>
            <p:ph type="body" idx="1"/>
          </p:nvPr>
        </p:nvSpPr>
        <p:spPr bwMode="auto">
          <a:xfrm>
            <a:off x="468313" y="1192213"/>
            <a:ext cx="8142287" cy="4675187"/>
          </a:xfrm>
          <a:solidFill>
            <a:srgbClr val="CC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609600" indent="-609600">
              <a:lnSpc>
                <a:spcPct val="80000"/>
              </a:lnSpc>
              <a:buFontTx/>
              <a:buNone/>
            </a:pPr>
            <a:r>
              <a:rPr lang="en-US" sz="2400">
                <a:solidFill>
                  <a:srgbClr val="FF3300"/>
                </a:solidFill>
                <a:latin typeface="Arial Rounded MT Bold" pitchFamily="34" charset="0"/>
              </a:rPr>
              <a:t>A Pre-instrumental Music &amp; Movement program:</a:t>
            </a:r>
          </a:p>
          <a:p>
            <a:pPr marL="609600" indent="-609600">
              <a:lnSpc>
                <a:spcPct val="80000"/>
              </a:lnSpc>
              <a:buFontTx/>
              <a:buNone/>
            </a:pPr>
            <a:endParaRPr lang="en-US" sz="1400">
              <a:solidFill>
                <a:srgbClr val="FF3300"/>
              </a:solidFill>
              <a:latin typeface="Arial Rounded MT Bold" pitchFamily="34" charset="0"/>
            </a:endParaRPr>
          </a:p>
          <a:p>
            <a:pPr marL="609600" indent="-609600">
              <a:lnSpc>
                <a:spcPct val="80000"/>
              </a:lnSpc>
              <a:spcBef>
                <a:spcPct val="35000"/>
              </a:spcBef>
              <a:buFontTx/>
              <a:buAutoNum type="arabicPeriod"/>
            </a:pPr>
            <a:r>
              <a:rPr lang="en-US" sz="2000">
                <a:latin typeface="Arial Rounded MT Bold" pitchFamily="34" charset="0"/>
              </a:rPr>
              <a:t>Builds a strong musical foundation that is essential before learning any instrument;</a:t>
            </a:r>
          </a:p>
          <a:p>
            <a:pPr marL="609600" indent="-609600">
              <a:lnSpc>
                <a:spcPct val="80000"/>
              </a:lnSpc>
              <a:spcBef>
                <a:spcPct val="35000"/>
              </a:spcBef>
              <a:buFontTx/>
              <a:buAutoNum type="arabicPeriod"/>
            </a:pPr>
            <a:r>
              <a:rPr lang="en-US" sz="2000">
                <a:latin typeface="Arial Rounded MT Bold" pitchFamily="34" charset="0"/>
              </a:rPr>
              <a:t>Develops good aural skills (</a:t>
            </a:r>
            <a:r>
              <a:rPr lang="en-US" sz="2000">
                <a:solidFill>
                  <a:srgbClr val="3333FF"/>
                </a:solidFill>
                <a:latin typeface="Arial Rounded MT Bold" pitchFamily="34" charset="0"/>
              </a:rPr>
              <a:t>help in their aural tests </a:t>
            </a:r>
          </a:p>
          <a:p>
            <a:pPr marL="609600" indent="-609600">
              <a:lnSpc>
                <a:spcPct val="80000"/>
              </a:lnSpc>
              <a:spcBef>
                <a:spcPct val="35000"/>
              </a:spcBef>
              <a:buFontTx/>
              <a:buNone/>
            </a:pPr>
            <a:r>
              <a:rPr lang="en-US" sz="2000">
                <a:solidFill>
                  <a:srgbClr val="3333FF"/>
                </a:solidFill>
                <a:latin typeface="Arial Rounded MT Bold" pitchFamily="34" charset="0"/>
              </a:rPr>
              <a:t>	– in their music examinations</a:t>
            </a:r>
            <a:r>
              <a:rPr lang="en-US" sz="2000">
                <a:latin typeface="Arial Rounded MT Bold" pitchFamily="34" charset="0"/>
              </a:rPr>
              <a:t> – </a:t>
            </a:r>
            <a:r>
              <a:rPr lang="en-US" sz="2000">
                <a:solidFill>
                  <a:srgbClr val="3333FF"/>
                </a:solidFill>
                <a:latin typeface="Arial Rounded MT Bold" pitchFamily="34" charset="0"/>
              </a:rPr>
              <a:t>ABRSM, TRINITY</a:t>
            </a:r>
            <a:r>
              <a:rPr lang="en-US" sz="2000">
                <a:latin typeface="Arial Rounded MT Bold" pitchFamily="34" charset="0"/>
              </a:rPr>
              <a:t>, etc );</a:t>
            </a:r>
          </a:p>
          <a:p>
            <a:pPr marL="609600" indent="-609600">
              <a:lnSpc>
                <a:spcPct val="80000"/>
              </a:lnSpc>
              <a:spcBef>
                <a:spcPct val="35000"/>
              </a:spcBef>
              <a:buFontTx/>
              <a:buAutoNum type="arabicPeriod" startAt="3"/>
            </a:pPr>
            <a:r>
              <a:rPr lang="en-US" sz="2000">
                <a:latin typeface="Arial Rounded MT Bold" pitchFamily="34" charset="0"/>
              </a:rPr>
              <a:t>Develops a good sense of rhythm and pitch;</a:t>
            </a:r>
          </a:p>
          <a:p>
            <a:pPr marL="609600" indent="-609600">
              <a:lnSpc>
                <a:spcPct val="80000"/>
              </a:lnSpc>
              <a:spcBef>
                <a:spcPct val="35000"/>
              </a:spcBef>
              <a:buFontTx/>
              <a:buAutoNum type="arabicPeriod" startAt="3"/>
            </a:pPr>
            <a:r>
              <a:rPr lang="en-US" sz="2000">
                <a:latin typeface="Arial Rounded MT Bold" pitchFamily="34" charset="0"/>
              </a:rPr>
              <a:t>Develops a good understanding of how to express &amp; play music with feeling;</a:t>
            </a:r>
          </a:p>
          <a:p>
            <a:pPr marL="609600" indent="-609600">
              <a:lnSpc>
                <a:spcPct val="80000"/>
              </a:lnSpc>
              <a:spcBef>
                <a:spcPct val="35000"/>
              </a:spcBef>
              <a:buFontTx/>
              <a:buAutoNum type="arabicPeriod" startAt="3"/>
            </a:pPr>
            <a:r>
              <a:rPr lang="en-US" sz="2000">
                <a:latin typeface="Arial Rounded MT Bold" pitchFamily="34" charset="0"/>
              </a:rPr>
              <a:t>Exposure to composers &amp; music of different periods (</a:t>
            </a:r>
            <a:r>
              <a:rPr lang="en-US" sz="2000">
                <a:solidFill>
                  <a:srgbClr val="3333FF"/>
                </a:solidFill>
                <a:latin typeface="Arial Rounded MT Bold" pitchFamily="34" charset="0"/>
              </a:rPr>
              <a:t>classical and contemporary</a:t>
            </a:r>
            <a:r>
              <a:rPr lang="en-US" sz="2000">
                <a:latin typeface="Arial Rounded MT Bold" pitchFamily="34" charset="0"/>
              </a:rPr>
              <a:t>);</a:t>
            </a:r>
          </a:p>
          <a:p>
            <a:pPr marL="609600" indent="-609600">
              <a:lnSpc>
                <a:spcPct val="80000"/>
              </a:lnSpc>
              <a:spcBef>
                <a:spcPct val="35000"/>
              </a:spcBef>
              <a:buFontTx/>
              <a:buAutoNum type="arabicPeriod" startAt="3"/>
            </a:pPr>
            <a:r>
              <a:rPr lang="en-US" sz="2000">
                <a:latin typeface="Arial Rounded MT Bold" pitchFamily="34" charset="0"/>
              </a:rPr>
              <a:t>Prepares a child well so that s/he can achieve success easily. Therefore will enjoy music lessons. Love &amp; interest in learning an instrument will sustain (</a:t>
            </a:r>
            <a:r>
              <a:rPr lang="en-US" sz="2000">
                <a:solidFill>
                  <a:srgbClr val="3333FF"/>
                </a:solidFill>
                <a:latin typeface="Arial Rounded MT Bold" pitchFamily="34" charset="0"/>
              </a:rPr>
              <a:t>children will practice on their own</a:t>
            </a:r>
            <a:r>
              <a:rPr lang="en-US" sz="2000">
                <a:latin typeface="Arial Rounded MT Bold" pitchFamily="34" charset="0"/>
              </a:rPr>
              <a:t>).</a:t>
            </a:r>
          </a:p>
          <a:p>
            <a:pPr marL="609600" indent="-609600">
              <a:lnSpc>
                <a:spcPct val="80000"/>
              </a:lnSpc>
              <a:buFontTx/>
              <a:buNone/>
            </a:pPr>
            <a:endParaRPr lang="en-US" sz="2000">
              <a:latin typeface="Arial Rounded MT Bold" pitchFamily="3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7762624-FC5C-44B5-BD0E-35C7DAF9111D}" type="slidenum">
              <a:rPr lang="en-US"/>
              <a:pPr/>
              <a:t>8</a:t>
            </a:fld>
            <a:endParaRPr lang="en-US"/>
          </a:p>
        </p:txBody>
      </p:sp>
      <p:sp>
        <p:nvSpPr>
          <p:cNvPr id="52226" name="Rectangle 2"/>
          <p:cNvSpPr>
            <a:spLocks noGrp="1" noChangeArrowheads="1"/>
          </p:cNvSpPr>
          <p:nvPr>
            <p:ph type="title"/>
          </p:nvPr>
        </p:nvSpPr>
        <p:spPr bwMode="auto">
          <a:xfrm>
            <a:off x="457200" y="274638"/>
            <a:ext cx="8229600" cy="777875"/>
          </a:xfrm>
          <a:solidFill>
            <a:srgbClr val="FFFF00"/>
          </a:solidFill>
          <a:ln>
            <a:solidFill>
              <a:schemeClr val="tx1"/>
            </a:solidFill>
            <a:miter lim="800000"/>
            <a:headEnd/>
            <a:tailEnd/>
          </a:ln>
        </p:spPr>
        <p:txBody>
          <a:bodyPr vert="horz" wrap="square" lIns="91440" tIns="45720" rIns="91440" bIns="45720" numCol="1" anchor="t" anchorCtr="0" compatLnSpc="1">
            <a:prstTxWarp prst="textNoShape">
              <a:avLst/>
            </a:prstTxWarp>
          </a:bodyPr>
          <a:lstStyle/>
          <a:p>
            <a:r>
              <a:rPr lang="en-US" sz="3600" b="1">
                <a:latin typeface="Arial Rounded MT Bold" pitchFamily="34" charset="0"/>
              </a:rPr>
              <a:t>The Musikgarten Curriculum</a:t>
            </a:r>
          </a:p>
        </p:txBody>
      </p:sp>
      <p:sp>
        <p:nvSpPr>
          <p:cNvPr id="52228" name="Text Box 4"/>
          <p:cNvSpPr txBox="1">
            <a:spLocks noChangeArrowheads="1"/>
          </p:cNvSpPr>
          <p:nvPr/>
        </p:nvSpPr>
        <p:spPr bwMode="auto">
          <a:xfrm>
            <a:off x="330200" y="1219200"/>
            <a:ext cx="8534400" cy="3519488"/>
          </a:xfrm>
          <a:prstGeom prst="rect">
            <a:avLst/>
          </a:prstGeom>
          <a:solidFill>
            <a:srgbClr val="FFFF99"/>
          </a:solidFill>
          <a:ln w="9525">
            <a:solidFill>
              <a:schemeClr val="tx1"/>
            </a:solidFill>
            <a:miter lim="800000"/>
            <a:headEnd/>
            <a:tailEnd/>
          </a:ln>
          <a:effectLst/>
        </p:spPr>
        <p:txBody>
          <a:bodyPr>
            <a:spAutoFit/>
          </a:bodyPr>
          <a:lstStyle/>
          <a:p>
            <a:pPr marL="342900" indent="-342900">
              <a:spcBef>
                <a:spcPct val="50000"/>
              </a:spcBef>
              <a:buFontTx/>
              <a:buAutoNum type="arabicPeriod"/>
            </a:pPr>
            <a:r>
              <a:rPr lang="en-US" sz="2800">
                <a:latin typeface="Arial Rounded MT Bold" pitchFamily="34" charset="0"/>
              </a:rPr>
              <a:t>A comprehensive early childhood music program that spans the first 8 years of a child’s musical development;</a:t>
            </a:r>
          </a:p>
          <a:p>
            <a:pPr marL="342900" indent="-342900">
              <a:spcBef>
                <a:spcPct val="50000"/>
              </a:spcBef>
              <a:buFontTx/>
              <a:buAutoNum type="arabicPeriod"/>
            </a:pPr>
            <a:r>
              <a:rPr lang="en-US" sz="2800">
                <a:latin typeface="Arial Rounded MT Bold" pitchFamily="34" charset="0"/>
              </a:rPr>
              <a:t>It has a clear, consistent pedagogy based on understanding how children learn;</a:t>
            </a:r>
          </a:p>
          <a:p>
            <a:pPr marL="342900" indent="-342900">
              <a:spcBef>
                <a:spcPct val="50000"/>
              </a:spcBef>
              <a:buFontTx/>
              <a:buAutoNum type="arabicPeriod"/>
            </a:pPr>
            <a:r>
              <a:rPr lang="en-US" sz="2800">
                <a:latin typeface="Arial Rounded MT Bold" pitchFamily="34" charset="0"/>
              </a:rPr>
              <a:t>Uses developmentally appropriate materials &amp; methods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1"/>
          <p:cNvSpPr>
            <a:spLocks noGrp="1"/>
          </p:cNvSpPr>
          <p:nvPr>
            <p:ph type="sldNum" sz="quarter" idx="10"/>
          </p:nvPr>
        </p:nvSpPr>
        <p:spPr/>
        <p:txBody>
          <a:bodyPr/>
          <a:lstStyle/>
          <a:p>
            <a:fld id="{CEB188DD-57E6-46E7-9DF1-10B0A7BB4079}" type="slidenum">
              <a:rPr lang="en-US"/>
              <a:pPr/>
              <a:t>9</a:t>
            </a:fld>
            <a:endParaRPr lang="en-US"/>
          </a:p>
        </p:txBody>
      </p:sp>
      <p:sp>
        <p:nvSpPr>
          <p:cNvPr id="76803" name="Line 3"/>
          <p:cNvSpPr>
            <a:spLocks noChangeShapeType="1"/>
          </p:cNvSpPr>
          <p:nvPr/>
        </p:nvSpPr>
        <p:spPr bwMode="auto">
          <a:xfrm>
            <a:off x="0" y="1143000"/>
            <a:ext cx="9144000" cy="0"/>
          </a:xfrm>
          <a:prstGeom prst="line">
            <a:avLst/>
          </a:prstGeom>
          <a:noFill/>
          <a:ln w="57150" cmpd="thinThick">
            <a:solidFill>
              <a:schemeClr val="tx1"/>
            </a:solidFill>
            <a:round/>
            <a:headEnd/>
            <a:tailEnd/>
          </a:ln>
          <a:effectLst/>
        </p:spPr>
        <p:txBody>
          <a:bodyPr/>
          <a:lstStyle/>
          <a:p>
            <a:endParaRPr lang="en-US"/>
          </a:p>
        </p:txBody>
      </p:sp>
      <p:sp>
        <p:nvSpPr>
          <p:cNvPr id="76804" name="Text Box 4"/>
          <p:cNvSpPr txBox="1">
            <a:spLocks noChangeArrowheads="1"/>
          </p:cNvSpPr>
          <p:nvPr/>
        </p:nvSpPr>
        <p:spPr bwMode="auto">
          <a:xfrm>
            <a:off x="762000" y="228600"/>
            <a:ext cx="7239000" cy="641350"/>
          </a:xfrm>
          <a:prstGeom prst="rect">
            <a:avLst/>
          </a:prstGeom>
          <a:solidFill>
            <a:srgbClr val="FFFF00"/>
          </a:solidFill>
          <a:ln w="9525">
            <a:noFill/>
            <a:miter lim="800000"/>
            <a:headEnd/>
            <a:tailEnd/>
          </a:ln>
          <a:effectLst/>
        </p:spPr>
        <p:txBody>
          <a:bodyPr>
            <a:spAutoFit/>
          </a:bodyPr>
          <a:lstStyle/>
          <a:p>
            <a:pPr marL="457200" indent="-457200">
              <a:spcBef>
                <a:spcPct val="50000"/>
              </a:spcBef>
              <a:buFontTx/>
              <a:buNone/>
            </a:pPr>
            <a:r>
              <a:rPr lang="en-US" sz="3600" b="1">
                <a:latin typeface="Verdana" pitchFamily="34" charset="0"/>
                <a:cs typeface="Times New Roman" pitchFamily="18" charset="0"/>
              </a:rPr>
              <a:t>The Musikgarten Courses</a:t>
            </a:r>
          </a:p>
        </p:txBody>
      </p:sp>
      <p:graphicFrame>
        <p:nvGraphicFramePr>
          <p:cNvPr id="76806" name="Group 6"/>
          <p:cNvGraphicFramePr>
            <a:graphicFrameLocks noGrp="1"/>
          </p:cNvGraphicFramePr>
          <p:nvPr>
            <p:extLst>
              <p:ext uri="{D42A27DB-BD31-4B8C-83A1-F6EECF244321}">
                <p14:modId xmlns:p14="http://schemas.microsoft.com/office/powerpoint/2010/main" val="3080147635"/>
              </p:ext>
            </p:extLst>
          </p:nvPr>
        </p:nvGraphicFramePr>
        <p:xfrm>
          <a:off x="838200" y="1371600"/>
          <a:ext cx="7162800" cy="4815840"/>
        </p:xfrm>
        <a:graphic>
          <a:graphicData uri="http://schemas.openxmlformats.org/drawingml/2006/table">
            <a:tbl>
              <a:tblPr/>
              <a:tblGrid>
                <a:gridCol w="50292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tblGrid>
              <a:tr h="105460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rPr>
                        <a:t>Family Music for Babies</a:t>
                      </a:r>
                      <a:endParaRPr kumimoji="0" lang="en-US" sz="1200" b="1" i="0" u="none" strike="noStrike" cap="none" normalizeH="0" baseline="0" dirty="0">
                        <a:ln>
                          <a:noFill/>
                        </a:ln>
                        <a:solidFill>
                          <a:srgbClr val="FF000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1" i="0" u="none" strike="noStrike" cap="none" normalizeH="0" baseline="0" dirty="0">
                          <a:ln>
                            <a:noFill/>
                          </a:ln>
                          <a:solidFill>
                            <a:srgbClr val="0000CC"/>
                          </a:solidFill>
                          <a:effectLst/>
                          <a:latin typeface="Arial" charset="0"/>
                        </a:rPr>
                        <a:t>   30 mins., once a week</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1" i="0" u="none" strike="noStrike" cap="none" normalizeH="0" baseline="0" dirty="0">
                          <a:ln>
                            <a:noFill/>
                          </a:ln>
                          <a:solidFill>
                            <a:srgbClr val="0000CC"/>
                          </a:solidFill>
                          <a:effectLst/>
                          <a:latin typeface="Arial" charset="0"/>
                        </a:rPr>
                        <a:t>   Both parents to accompany baby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Birth – 16 mths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5460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rPr>
                        <a:t>Family Music for Toddlers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1" i="0" u="none" strike="noStrike" cap="none" normalizeH="0" baseline="0" dirty="0">
                          <a:ln>
                            <a:noFill/>
                          </a:ln>
                          <a:solidFill>
                            <a:srgbClr val="0000CC"/>
                          </a:solidFill>
                          <a:effectLst/>
                          <a:latin typeface="Arial" charset="0"/>
                        </a:rPr>
                        <a:t>   30 mins., once a week</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1" i="0" u="none" strike="noStrike" cap="none" normalizeH="0" baseline="0" dirty="0">
                          <a:ln>
                            <a:noFill/>
                          </a:ln>
                          <a:solidFill>
                            <a:srgbClr val="0000CC"/>
                          </a:solidFill>
                          <a:effectLst/>
                          <a:latin typeface="Arial" charset="0"/>
                        </a:rPr>
                        <a:t>   Either parent to accompany child</a:t>
                      </a:r>
                      <a:r>
                        <a:rPr kumimoji="0" lang="en-US" sz="1800" b="1" i="0" u="none" strike="noStrike" cap="none" normalizeH="0" baseline="0" dirty="0">
                          <a:ln>
                            <a:noFill/>
                          </a:ln>
                          <a:solidFill>
                            <a:schemeClr val="tx1"/>
                          </a:solidFill>
                          <a:effectLst/>
                          <a:latin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16 mths – 4 yrs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533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rPr>
                        <a:t>Musical Celebration of the Young Child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rPr>
                        <a:t>– Cycle of Seasons</a:t>
                      </a:r>
                      <a:endParaRPr kumimoji="0" lang="en-US" sz="1800" b="1"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1" i="0" u="none" strike="noStrike" cap="none" normalizeH="0" baseline="0" dirty="0">
                          <a:ln>
                            <a:noFill/>
                          </a:ln>
                          <a:solidFill>
                            <a:srgbClr val="0000CC"/>
                          </a:solidFill>
                          <a:effectLst/>
                          <a:latin typeface="Arial" charset="0"/>
                        </a:rPr>
                        <a:t>   45 mins. , once a week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4 – 5 ½ </a:t>
                      </a:r>
                      <a:r>
                        <a:rPr kumimoji="0" lang="en-US" sz="1800" b="1" i="0" u="none" strike="noStrike" cap="none" normalizeH="0" baseline="0" dirty="0" err="1">
                          <a:ln>
                            <a:noFill/>
                          </a:ln>
                          <a:solidFill>
                            <a:schemeClr val="tx1"/>
                          </a:solidFill>
                          <a:effectLst/>
                          <a:latin typeface="Arial" charset="0"/>
                        </a:rPr>
                        <a:t>yrs</a:t>
                      </a:r>
                      <a:r>
                        <a:rPr kumimoji="0" lang="en-US" sz="1800" b="1" i="0" u="none" strike="noStrike" cap="none" normalizeH="0" baseline="0" dirty="0">
                          <a:ln>
                            <a:noFill/>
                          </a:ln>
                          <a:solidFill>
                            <a:schemeClr val="tx1"/>
                          </a:solidFill>
                          <a:effectLst/>
                          <a:latin typeface="Arial"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533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rPr>
                        <a:t>Music Makers at </a:t>
                      </a:r>
                      <a:r>
                        <a:rPr kumimoji="0" lang="en-US" sz="2000" b="1" i="0" u="none" strike="noStrike" cap="none" normalizeH="0" baseline="0">
                          <a:ln>
                            <a:noFill/>
                          </a:ln>
                          <a:solidFill>
                            <a:schemeClr val="tx1"/>
                          </a:solidFill>
                          <a:effectLst/>
                          <a:latin typeface="Arial" charset="0"/>
                        </a:rPr>
                        <a:t>the Keyboard</a:t>
                      </a:r>
                      <a:endParaRPr kumimoji="0" lang="en-US" sz="2000" b="1" i="0" u="none" strike="noStrike" cap="none" normalizeH="0" baseline="0" dirty="0">
                        <a:ln>
                          <a:noFill/>
                        </a:ln>
                        <a:solidFill>
                          <a:srgbClr val="FF000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1" i="0" u="none" strike="noStrike" cap="none" normalizeH="0" baseline="0" dirty="0">
                          <a:ln>
                            <a:noFill/>
                          </a:ln>
                          <a:solidFill>
                            <a:srgbClr val="0000CC"/>
                          </a:solidFill>
                          <a:effectLst/>
                          <a:latin typeface="Arial" charset="0"/>
                        </a:rPr>
                        <a:t>   60 mins., once a week</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a:ln>
                          <a:noFill/>
                        </a:ln>
                        <a:solidFill>
                          <a:srgbClr val="0000CC"/>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5 ½ – 9 </a:t>
                      </a:r>
                      <a:r>
                        <a:rPr kumimoji="0" lang="en-US" sz="1800" b="1" i="0" u="none" strike="noStrike" cap="none" normalizeH="0" baseline="0" dirty="0" err="1">
                          <a:ln>
                            <a:noFill/>
                          </a:ln>
                          <a:solidFill>
                            <a:schemeClr val="tx1"/>
                          </a:solidFill>
                          <a:effectLst/>
                          <a:latin typeface="Arial" charset="0"/>
                        </a:rPr>
                        <a:t>yrs</a:t>
                      </a:r>
                      <a:r>
                        <a:rPr kumimoji="0" lang="en-US" sz="1800" b="1" i="0" u="none" strike="noStrike" cap="none" normalizeH="0" baseline="0" dirty="0">
                          <a:ln>
                            <a:noFill/>
                          </a:ln>
                          <a:solidFill>
                            <a:schemeClr val="tx1"/>
                          </a:solidFill>
                          <a:effectLst/>
                          <a:latin typeface="Arial"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B361C8E-C4FE-467B-9B16-3AE60804639C}" type="slidenum">
              <a:rPr lang="en-US"/>
              <a:pPr/>
              <a:t>10</a:t>
            </a:fld>
            <a:endParaRPr lang="en-US"/>
          </a:p>
        </p:txBody>
      </p:sp>
      <p:sp>
        <p:nvSpPr>
          <p:cNvPr id="79874" name="Rectangle 2"/>
          <p:cNvSpPr>
            <a:spLocks noGrp="1" noChangeArrowheads="1"/>
          </p:cNvSpPr>
          <p:nvPr>
            <p:ph type="title"/>
          </p:nvPr>
        </p:nvSpPr>
        <p:spPr bwMode="auto">
          <a:xfrm>
            <a:off x="457200" y="274638"/>
            <a:ext cx="8229600" cy="777875"/>
          </a:xfrm>
          <a:solidFill>
            <a:srgbClr val="FFFF00"/>
          </a:solidFill>
          <a:ln>
            <a:solidFill>
              <a:schemeClr val="tx1"/>
            </a:solidFill>
            <a:miter lim="800000"/>
            <a:headEnd/>
            <a:tailEnd/>
          </a:ln>
        </p:spPr>
        <p:txBody>
          <a:bodyPr vert="horz" wrap="square" lIns="91440" tIns="45720" rIns="91440" bIns="45720" numCol="1" anchor="t" anchorCtr="0" compatLnSpc="1">
            <a:prstTxWarp prst="textNoShape">
              <a:avLst/>
            </a:prstTxWarp>
          </a:bodyPr>
          <a:lstStyle/>
          <a:p>
            <a:r>
              <a:rPr lang="en-US" sz="3600" b="1">
                <a:latin typeface="Arial Rounded MT Bold" pitchFamily="34" charset="0"/>
              </a:rPr>
              <a:t>Upon Completing Musikgarten…</a:t>
            </a:r>
          </a:p>
        </p:txBody>
      </p:sp>
      <p:sp>
        <p:nvSpPr>
          <p:cNvPr id="79876" name="Text Box 4"/>
          <p:cNvSpPr txBox="1">
            <a:spLocks noChangeArrowheads="1"/>
          </p:cNvSpPr>
          <p:nvPr/>
        </p:nvSpPr>
        <p:spPr bwMode="auto">
          <a:xfrm>
            <a:off x="330200" y="1219200"/>
            <a:ext cx="8534400" cy="5275263"/>
          </a:xfrm>
          <a:prstGeom prst="rect">
            <a:avLst/>
          </a:prstGeom>
          <a:solidFill>
            <a:srgbClr val="FFFF99"/>
          </a:solidFill>
          <a:ln w="9525">
            <a:solidFill>
              <a:schemeClr val="tx1"/>
            </a:solidFill>
            <a:miter lim="800000"/>
            <a:headEnd/>
            <a:tailEnd/>
          </a:ln>
          <a:effectLst/>
        </p:spPr>
        <p:txBody>
          <a:bodyPr>
            <a:spAutoFit/>
          </a:bodyPr>
          <a:lstStyle/>
          <a:p>
            <a:pPr marL="342900" indent="-342900">
              <a:spcBef>
                <a:spcPct val="50000"/>
              </a:spcBef>
              <a:buFontTx/>
              <a:buNone/>
            </a:pPr>
            <a:r>
              <a:rPr lang="en-US" sz="2800" b="1">
                <a:solidFill>
                  <a:srgbClr val="3333FF"/>
                </a:solidFill>
                <a:latin typeface="Arial Rounded MT Bold" pitchFamily="34" charset="0"/>
              </a:rPr>
              <a:t>The children would have:</a:t>
            </a:r>
          </a:p>
          <a:p>
            <a:pPr marL="342900" indent="-342900">
              <a:spcBef>
                <a:spcPct val="50000"/>
              </a:spcBef>
              <a:buFontTx/>
              <a:buAutoNum type="arabicPeriod"/>
            </a:pPr>
            <a:r>
              <a:rPr lang="en-US" sz="2400">
                <a:latin typeface="Arial Rounded MT Bold" pitchFamily="34" charset="0"/>
              </a:rPr>
              <a:t>Developed good aural skills (</a:t>
            </a:r>
            <a:r>
              <a:rPr lang="en-US" sz="2400">
                <a:solidFill>
                  <a:srgbClr val="FF3300"/>
                </a:solidFill>
                <a:latin typeface="Arial Rounded MT Bold" pitchFamily="34" charset="0"/>
              </a:rPr>
              <a:t>well prepared for Aural Tests in music exams</a:t>
            </a:r>
            <a:r>
              <a:rPr lang="en-US" sz="2400">
                <a:latin typeface="Arial Rounded MT Bold" pitchFamily="34" charset="0"/>
              </a:rPr>
              <a:t>);</a:t>
            </a:r>
          </a:p>
          <a:p>
            <a:pPr marL="342900" indent="-342900">
              <a:spcBef>
                <a:spcPct val="50000"/>
              </a:spcBef>
              <a:buFontTx/>
              <a:buAutoNum type="arabicPeriod"/>
            </a:pPr>
            <a:r>
              <a:rPr lang="en-US" sz="2400">
                <a:latin typeface="Arial Rounded MT Bold" pitchFamily="34" charset="0"/>
              </a:rPr>
              <a:t>Developed Sight-reading &amp; Sight-singing skills;</a:t>
            </a:r>
          </a:p>
          <a:p>
            <a:pPr marL="342900" indent="-342900">
              <a:spcBef>
                <a:spcPct val="50000"/>
              </a:spcBef>
              <a:buFontTx/>
              <a:buAutoNum type="arabicPeriod"/>
            </a:pPr>
            <a:r>
              <a:rPr lang="en-US" sz="2400">
                <a:latin typeface="Arial Rounded MT Bold" pitchFamily="34" charset="0"/>
              </a:rPr>
              <a:t>Learnt how to do simple Composition, Transposition, Improvisation &amp; Dictation;</a:t>
            </a:r>
          </a:p>
          <a:p>
            <a:pPr marL="342900" indent="-342900">
              <a:spcBef>
                <a:spcPct val="50000"/>
              </a:spcBef>
              <a:buFontTx/>
              <a:buAutoNum type="arabicPeriod"/>
            </a:pPr>
            <a:r>
              <a:rPr lang="en-US" sz="2400">
                <a:latin typeface="Arial Rounded MT Bold" pitchFamily="34" charset="0"/>
              </a:rPr>
              <a:t>Learnt about Harmony, Chord Progression &amp; Forms in Music, Composers &amp; Music of different periods;</a:t>
            </a:r>
          </a:p>
          <a:p>
            <a:pPr marL="342900" indent="-342900">
              <a:spcBef>
                <a:spcPct val="50000"/>
              </a:spcBef>
              <a:buFontTx/>
              <a:buAutoNum type="arabicPeriod"/>
            </a:pPr>
            <a:r>
              <a:rPr lang="en-US" sz="2400">
                <a:latin typeface="Arial Rounded MT Bold" pitchFamily="34" charset="0"/>
              </a:rPr>
              <a:t>Acquired the proper keyboard / piano skills;</a:t>
            </a:r>
          </a:p>
          <a:p>
            <a:pPr marL="342900" indent="-342900">
              <a:spcBef>
                <a:spcPct val="50000"/>
              </a:spcBef>
              <a:buFontTx/>
              <a:buAutoNum type="arabicPeriod"/>
            </a:pPr>
            <a:r>
              <a:rPr lang="en-US" sz="2400" b="1">
                <a:solidFill>
                  <a:srgbClr val="FF3300"/>
                </a:solidFill>
                <a:latin typeface="Arial Rounded MT Bold" pitchFamily="34" charset="0"/>
              </a:rPr>
              <a:t>WELL PREPARED &amp; READY FOR INDIVIDUAL MUSIC LESSONS.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0"/>
          </p:nvPr>
        </p:nvSpPr>
        <p:spPr/>
        <p:txBody>
          <a:bodyPr/>
          <a:lstStyle/>
          <a:p>
            <a:fld id="{E8BC7C8D-F390-4055-BE2E-37AC3A757F4E}" type="slidenum">
              <a:rPr lang="en-US"/>
              <a:pPr/>
              <a:t>11</a:t>
            </a:fld>
            <a:endParaRPr lang="en-US"/>
          </a:p>
        </p:txBody>
      </p:sp>
      <p:pic>
        <p:nvPicPr>
          <p:cNvPr id="93186" name="Picture 2" descr="Mum_Baby"/>
          <p:cNvPicPr>
            <a:picLocks noChangeAspect="1" noChangeArrowheads="1"/>
          </p:cNvPicPr>
          <p:nvPr/>
        </p:nvPicPr>
        <p:blipFill>
          <a:blip r:embed="rId2" cstate="print"/>
          <a:srcRect/>
          <a:stretch>
            <a:fillRect/>
          </a:stretch>
        </p:blipFill>
        <p:spPr bwMode="auto">
          <a:xfrm>
            <a:off x="6553200" y="4191000"/>
            <a:ext cx="1884363" cy="2057400"/>
          </a:xfrm>
          <a:prstGeom prst="rect">
            <a:avLst/>
          </a:prstGeom>
          <a:noFill/>
        </p:spPr>
      </p:pic>
      <p:sp>
        <p:nvSpPr>
          <p:cNvPr id="93187" name="Text Box 3"/>
          <p:cNvSpPr txBox="1">
            <a:spLocks noChangeArrowheads="1"/>
          </p:cNvSpPr>
          <p:nvPr/>
        </p:nvSpPr>
        <p:spPr bwMode="auto">
          <a:xfrm>
            <a:off x="2057400" y="3048000"/>
            <a:ext cx="4724400" cy="1562100"/>
          </a:xfrm>
          <a:prstGeom prst="rect">
            <a:avLst/>
          </a:prstGeom>
          <a:solidFill>
            <a:srgbClr val="FFCC66"/>
          </a:solidFill>
          <a:ln w="9525">
            <a:solidFill>
              <a:srgbClr val="0000CC"/>
            </a:solidFill>
            <a:miter lim="800000"/>
            <a:headEnd/>
            <a:tailEnd/>
          </a:ln>
          <a:effectLst/>
        </p:spPr>
        <p:txBody>
          <a:bodyPr>
            <a:spAutoFit/>
          </a:bodyPr>
          <a:lstStyle/>
          <a:p>
            <a:pPr algn="ctr">
              <a:spcBef>
                <a:spcPct val="50000"/>
              </a:spcBef>
              <a:buFontTx/>
              <a:buNone/>
            </a:pPr>
            <a:r>
              <a:rPr lang="en-US" sz="2400" b="1">
                <a:latin typeface="Times New Roman" pitchFamily="18" charset="0"/>
              </a:rPr>
              <a:t>End of Presentation</a:t>
            </a:r>
          </a:p>
          <a:p>
            <a:pPr algn="ctr">
              <a:spcBef>
                <a:spcPct val="50000"/>
              </a:spcBef>
              <a:buFontTx/>
              <a:buNone/>
            </a:pPr>
            <a:r>
              <a:rPr lang="en-US" sz="2400" b="1">
                <a:latin typeface="Times New Roman" pitchFamily="18" charset="0"/>
              </a:rPr>
              <a:t>Thank you.</a:t>
            </a:r>
          </a:p>
          <a:p>
            <a:pPr algn="ctr">
              <a:spcBef>
                <a:spcPct val="50000"/>
              </a:spcBef>
              <a:buFontTx/>
              <a:buNone/>
            </a:pPr>
            <a:r>
              <a:rPr lang="en-US" sz="2400" b="1">
                <a:latin typeface="Times New Roman" pitchFamily="18" charset="0"/>
              </a:rPr>
              <a:t>Questions &amp; Answer Session</a:t>
            </a:r>
          </a:p>
        </p:txBody>
      </p:sp>
      <p:pic>
        <p:nvPicPr>
          <p:cNvPr id="93188" name="Picture 4" descr="Dad_Son"/>
          <p:cNvPicPr>
            <a:picLocks noChangeAspect="1" noChangeArrowheads="1"/>
          </p:cNvPicPr>
          <p:nvPr/>
        </p:nvPicPr>
        <p:blipFill>
          <a:blip r:embed="rId3" cstate="print"/>
          <a:srcRect/>
          <a:stretch>
            <a:fillRect/>
          </a:stretch>
        </p:blipFill>
        <p:spPr bwMode="auto">
          <a:xfrm>
            <a:off x="533400" y="4724400"/>
            <a:ext cx="2057400" cy="1790700"/>
          </a:xfrm>
          <a:prstGeom prst="rect">
            <a:avLst/>
          </a:prstGeom>
          <a:noFill/>
        </p:spPr>
      </p:pic>
      <p:pic>
        <p:nvPicPr>
          <p:cNvPr id="93189" name="Picture 5" descr="Mum_Child"/>
          <p:cNvPicPr>
            <a:picLocks noChangeAspect="1" noChangeArrowheads="1"/>
          </p:cNvPicPr>
          <p:nvPr/>
        </p:nvPicPr>
        <p:blipFill>
          <a:blip r:embed="rId4" cstate="print"/>
          <a:srcRect/>
          <a:stretch>
            <a:fillRect/>
          </a:stretch>
        </p:blipFill>
        <p:spPr bwMode="auto">
          <a:xfrm>
            <a:off x="3733800" y="838200"/>
            <a:ext cx="1520825" cy="1905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93186"/>
                                        </p:tgtEl>
                                        <p:attrNameLst>
                                          <p:attrName>style.visibility</p:attrName>
                                        </p:attrNameLst>
                                      </p:cBhvr>
                                      <p:to>
                                        <p:strVal val="visible"/>
                                      </p:to>
                                    </p:set>
                                    <p:animEffect transition="in" filter="dissolve">
                                      <p:cBhvr>
                                        <p:cTn id="7" dur="500"/>
                                        <p:tgtEl>
                                          <p:spTgt spid="9318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93188"/>
                                        </p:tgtEl>
                                        <p:attrNameLst>
                                          <p:attrName>style.visibility</p:attrName>
                                        </p:attrNameLst>
                                      </p:cBhvr>
                                      <p:to>
                                        <p:strVal val="visible"/>
                                      </p:to>
                                    </p:set>
                                    <p:animEffect transition="in" filter="dissolve">
                                      <p:cBhvr>
                                        <p:cTn id="11" dur="500"/>
                                        <p:tgtEl>
                                          <p:spTgt spid="93188"/>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93189"/>
                                        </p:tgtEl>
                                        <p:attrNameLst>
                                          <p:attrName>style.visibility</p:attrName>
                                        </p:attrNameLst>
                                      </p:cBhvr>
                                      <p:to>
                                        <p:strVal val="visible"/>
                                      </p:to>
                                    </p:set>
                                    <p:animEffect transition="in" filter="dissolve">
                                      <p:cBhvr>
                                        <p:cTn id="15" dur="500"/>
                                        <p:tgtEl>
                                          <p:spTgt spid="93189"/>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93187"/>
                                        </p:tgtEl>
                                        <p:attrNameLst>
                                          <p:attrName>style.visibility</p:attrName>
                                        </p:attrNameLst>
                                      </p:cBhvr>
                                      <p:to>
                                        <p:strVal val="visible"/>
                                      </p:to>
                                    </p:set>
                                    <p:animEffect transition="in" filter="dissolve">
                                      <p:cBhvr>
                                        <p:cTn id="19" dur="500"/>
                                        <p:tgtEl>
                                          <p:spTgt spid="93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fld id="{DE1C1AAC-DE5C-43B1-A27B-D46382674837}" type="slidenum">
              <a:rPr lang="en-US"/>
              <a:pPr/>
              <a:t>12</a:t>
            </a:fld>
            <a:endParaRPr lang="en-US"/>
          </a:p>
        </p:txBody>
      </p:sp>
      <p:pic>
        <p:nvPicPr>
          <p:cNvPr id="68611" name="Picture 3" descr="MGLOGO"/>
          <p:cNvPicPr>
            <a:picLocks noChangeAspect="1" noChangeArrowheads="1"/>
          </p:cNvPicPr>
          <p:nvPr/>
        </p:nvPicPr>
        <p:blipFill>
          <a:blip r:embed="rId2" cstate="print"/>
          <a:srcRect/>
          <a:stretch>
            <a:fillRect/>
          </a:stretch>
        </p:blipFill>
        <p:spPr bwMode="auto">
          <a:xfrm>
            <a:off x="1619250" y="0"/>
            <a:ext cx="6048375" cy="2587625"/>
          </a:xfrm>
          <a:prstGeom prst="rect">
            <a:avLst/>
          </a:prstGeom>
          <a:noFill/>
        </p:spPr>
      </p:pic>
      <p:sp>
        <p:nvSpPr>
          <p:cNvPr id="68613" name="Text Box 5"/>
          <p:cNvSpPr txBox="1">
            <a:spLocks noChangeArrowheads="1"/>
          </p:cNvSpPr>
          <p:nvPr/>
        </p:nvSpPr>
        <p:spPr bwMode="auto">
          <a:xfrm>
            <a:off x="1676400" y="2778125"/>
            <a:ext cx="6172200" cy="955675"/>
          </a:xfrm>
          <a:prstGeom prst="rect">
            <a:avLst/>
          </a:prstGeom>
          <a:noFill/>
          <a:ln w="9525">
            <a:solidFill>
              <a:schemeClr val="tx1"/>
            </a:solidFill>
            <a:miter lim="800000"/>
            <a:headEnd/>
            <a:tailEnd/>
          </a:ln>
          <a:effectLst/>
        </p:spPr>
        <p:txBody>
          <a:bodyPr>
            <a:spAutoFit/>
          </a:bodyPr>
          <a:lstStyle/>
          <a:p>
            <a:pPr algn="ctr">
              <a:spcBef>
                <a:spcPct val="0"/>
              </a:spcBef>
              <a:buFontTx/>
              <a:buNone/>
            </a:pPr>
            <a:r>
              <a:rPr lang="en-US" sz="2800">
                <a:solidFill>
                  <a:schemeClr val="accent2"/>
                </a:solidFill>
                <a:latin typeface="Arial Rounded MT Bold" pitchFamily="34" charset="0"/>
              </a:rPr>
              <a:t>First attend Musikgarten, then go for Piano or Violin Lessons</a:t>
            </a:r>
          </a:p>
        </p:txBody>
      </p:sp>
      <p:pic>
        <p:nvPicPr>
          <p:cNvPr id="68614" name="Picture 6" descr="3kids28"/>
          <p:cNvPicPr>
            <a:picLocks noChangeAspect="1" noChangeArrowheads="1"/>
          </p:cNvPicPr>
          <p:nvPr/>
        </p:nvPicPr>
        <p:blipFill>
          <a:blip r:embed="rId3" cstate="print"/>
          <a:srcRect/>
          <a:stretch>
            <a:fillRect/>
          </a:stretch>
        </p:blipFill>
        <p:spPr bwMode="auto">
          <a:xfrm>
            <a:off x="3124200" y="3886200"/>
            <a:ext cx="3657600" cy="2438400"/>
          </a:xfrm>
          <a:prstGeom prst="rect">
            <a:avLst/>
          </a:prstGeom>
          <a:noFill/>
        </p:spPr>
      </p:pic>
    </p:spTree>
  </p:cSld>
  <p:clrMapOvr>
    <a:masterClrMapping/>
  </p:clrMapOvr>
</p:sld>
</file>

<file path=ppt/theme/theme1.xml><?xml version="1.0" encoding="utf-8"?>
<a:theme xmlns:a="http://schemas.openxmlformats.org/drawingml/2006/main" name="Musikgarten Master">
  <a:themeElements>
    <a:clrScheme name="Musikgarten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usikgarten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usikgarten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usikgarten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usikgarten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usikgarten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usikgarten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usikgarten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usikgarten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usikgarten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usikgarten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usikgarten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usikgarten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usikgarten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2119</TotalTime>
  <Words>613</Words>
  <Application>Microsoft Office PowerPoint</Application>
  <PresentationFormat>On-screen Show (4:3)</PresentationFormat>
  <Paragraphs>126</Paragraphs>
  <Slides>12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Arial Rounded MT Bold</vt:lpstr>
      <vt:lpstr>Times New Roman</vt:lpstr>
      <vt:lpstr>Verdana</vt:lpstr>
      <vt:lpstr>Wingdings</vt:lpstr>
      <vt:lpstr>Musikgarten Master</vt:lpstr>
      <vt:lpstr>Default Design</vt:lpstr>
      <vt:lpstr>PowerPoint Presentation</vt:lpstr>
      <vt:lpstr>PowerPoint Presentation</vt:lpstr>
      <vt:lpstr>PowerPoint Presentation</vt:lpstr>
      <vt:lpstr>PowerPoint Presentation</vt:lpstr>
      <vt:lpstr>Part I - What is Musikgarten?</vt:lpstr>
      <vt:lpstr>Our Founders</vt:lpstr>
      <vt:lpstr>What is Musikgarten?</vt:lpstr>
      <vt:lpstr>The Musikgarten Curriculum</vt:lpstr>
      <vt:lpstr>PowerPoint Presentation</vt:lpstr>
      <vt:lpstr>Upon Completing Musikgarten…</vt:lpstr>
      <vt:lpstr>PowerPoint Presentation</vt:lpstr>
      <vt:lpstr>PowerPoint Presentation</vt:lpstr>
    </vt:vector>
  </TitlesOfParts>
  <Company>Musikgarten South-East Asia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Musikgarten</dc:creator>
  <cp:lastModifiedBy>LH ONG</cp:lastModifiedBy>
  <cp:revision>70</cp:revision>
  <dcterms:created xsi:type="dcterms:W3CDTF">2006-10-16T09:56:13Z</dcterms:created>
  <dcterms:modified xsi:type="dcterms:W3CDTF">2017-02-07T12:33:16Z</dcterms:modified>
</cp:coreProperties>
</file>