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76" r:id="rId2"/>
    <p:sldId id="27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</p:sldIdLst>
  <p:sldSz cx="9144000" cy="6858000" type="screen4x3"/>
  <p:notesSz cx="7004050" cy="92900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9933"/>
    <a:srgbClr val="66FFFF"/>
    <a:srgbClr val="FFFF99"/>
    <a:srgbClr val="FFCCFF"/>
    <a:srgbClr val="FFCC66"/>
    <a:srgbClr val="0000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2787"/>
    <p:restoredTop sz="90929"/>
  </p:normalViewPr>
  <p:slideViewPr>
    <p:cSldViewPr>
      <p:cViewPr varScale="1">
        <p:scale>
          <a:sx n="96" d="100"/>
          <a:sy n="96" d="100"/>
        </p:scale>
        <p:origin x="120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53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8750" y="0"/>
            <a:ext cx="30353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4913"/>
            <a:ext cx="30353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8750" y="8824913"/>
            <a:ext cx="30353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fld id="{E29130FF-D497-49D1-A230-341CB325D5E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16C4C526-B30C-4134-A7F2-B55E377893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D4099D54-7CD9-4959-99C7-77165F5DDE3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98F8AA69-BB01-428B-AEAE-EE84BA1054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B6918C56-E002-4B2C-835F-3E1F8DBAD7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14B6ECFB-01E1-4DDE-A88C-FD5AC95C63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CB20927C-51FC-45B7-8E16-1A3C5ED3ED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B05998EA-DC1B-46B9-A6E8-2309522D10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224D240B-32EF-4344-AFBA-48663A38CC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AB3472C7-6CAF-4AAC-8702-250F1E60C5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C273B955-0E62-4D47-AD0B-A2CAB8E862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0F852628-5AF4-48F4-8D7B-3DB53FAFEF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4A718902-DF65-472C-AEF2-8294A94B9E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B5C46E29-DF64-45B0-95A5-B08FA9EC1B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r>
              <a:rPr lang="en-US"/>
              <a:t>Slide </a:t>
            </a:r>
            <a:fld id="{47E34461-D26A-432D-8D87-B0F49126B84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3600" b="1" dirty="0">
                <a:latin typeface="Arial Rounded MT Bold" pitchFamily="34" charset="0"/>
              </a:rPr>
              <a:t>The Cycle of the Seasons</a:t>
            </a:r>
            <a:br>
              <a:rPr lang="en-US" sz="3600" b="1" dirty="0">
                <a:latin typeface="Arial Rounded MT Bold" pitchFamily="34" charset="0"/>
              </a:rPr>
            </a:br>
            <a:r>
              <a:rPr lang="en-US" sz="2800" dirty="0">
                <a:latin typeface="Arial Rounded MT Bold" pitchFamily="34" charset="0"/>
              </a:rPr>
              <a:t>(4 – 5 ½ Years)</a:t>
            </a:r>
          </a:p>
        </p:txBody>
      </p:sp>
      <p:pic>
        <p:nvPicPr>
          <p:cNvPr id="43012" name="Picture 4" descr="CHILDRE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15000" y="2276475"/>
            <a:ext cx="2889250" cy="2268538"/>
          </a:xfrm>
        </p:spPr>
      </p:pic>
      <p:sp>
        <p:nvSpPr>
          <p:cNvPr id="43014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76400"/>
            <a:ext cx="4876800" cy="4114800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 sz="2000" b="1">
                <a:solidFill>
                  <a:srgbClr val="FF0000"/>
                </a:solidFill>
                <a:latin typeface="Arial Rounded MT Bold" pitchFamily="34" charset="0"/>
              </a:rPr>
              <a:t>COURSE DESCRIPTION</a:t>
            </a:r>
          </a:p>
          <a:p>
            <a:r>
              <a:rPr lang="en-US" sz="2000">
                <a:latin typeface="Arial" charset="0"/>
                <a:cs typeface="Arial" charset="0"/>
              </a:rPr>
              <a:t>Activities are built on the child’s growing independence and competencies; </a:t>
            </a:r>
          </a:p>
          <a:p>
            <a:r>
              <a:rPr lang="en-US" sz="2000">
                <a:latin typeface="Arial" charset="0"/>
                <a:cs typeface="Arial" charset="0"/>
              </a:rPr>
              <a:t>Lessons include: songs, movement activities, exploration of instruments, poems and imaginative stories for children to make their own;</a:t>
            </a:r>
          </a:p>
          <a:p>
            <a:r>
              <a:rPr lang="en-US" sz="2000">
                <a:latin typeface="Arial" charset="0"/>
                <a:cs typeface="Arial" charset="0"/>
              </a:rPr>
              <a:t>Group music making (ensemble)</a:t>
            </a:r>
          </a:p>
          <a:p>
            <a:r>
              <a:rPr lang="en-US" sz="2000">
                <a:latin typeface="Arial" charset="0"/>
                <a:cs typeface="Arial" charset="0"/>
              </a:rPr>
              <a:t>Learn musical concepts in a sequential and progressive manner – through tonal and rhythm language.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DRUM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6200" y="1628775"/>
            <a:ext cx="2908300" cy="3773488"/>
          </a:xfrm>
        </p:spPr>
      </p:pic>
      <p:sp>
        <p:nvSpPr>
          <p:cNvPr id="44038" name="Rectangle 6"/>
          <p:cNvSpPr>
            <a:spLocks noGrp="1" noChangeArrowheads="1"/>
          </p:cNvSpPr>
          <p:nvPr>
            <p:ph type="title"/>
          </p:nvPr>
        </p:nvSpPr>
        <p:spPr>
          <a:xfrm>
            <a:off x="647700" y="254000"/>
            <a:ext cx="7772400" cy="1143000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3600" b="1" dirty="0">
                <a:latin typeface="Arial Rounded MT Bold" pitchFamily="34" charset="0"/>
              </a:rPr>
              <a:t>The Cycle of the Seasons</a:t>
            </a:r>
            <a:br>
              <a:rPr lang="en-US" sz="3600" b="1" dirty="0">
                <a:latin typeface="Arial Rounded MT Bold" pitchFamily="34" charset="0"/>
              </a:rPr>
            </a:br>
            <a:r>
              <a:rPr lang="en-US" sz="2800" dirty="0">
                <a:latin typeface="Arial Rounded MT Bold" pitchFamily="34" charset="0"/>
              </a:rPr>
              <a:t>(5 ½ – 6 Years)</a:t>
            </a: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4038600" y="1676400"/>
            <a:ext cx="4876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>
                <a:solidFill>
                  <a:srgbClr val="FF0000"/>
                </a:solidFill>
                <a:latin typeface="Arial Rounded MT Bold" pitchFamily="34" charset="0"/>
              </a:rPr>
              <a:t>BENEFITS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>
                <a:latin typeface="Arial" charset="0"/>
                <a:cs typeface="Arial" charset="0"/>
              </a:rPr>
              <a:t>Develops language, discipline, social skills, independence, confidence, concentration, memory, listening skills, attention &amp; creativity through singing, dancing, story-telling, poems, dramatic play and ensemble activities;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>
                <a:latin typeface="Arial" charset="0"/>
                <a:cs typeface="Arial" charset="0"/>
              </a:rPr>
              <a:t>Deeper understanding of musical concepts through more challenging activities;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>
                <a:latin typeface="Arial" charset="0"/>
                <a:cs typeface="Arial" charset="0"/>
              </a:rPr>
              <a:t>Lays the musical foundation required for the next course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00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00" name="Picture 16" descr="C10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335088"/>
            <a:ext cx="7505700" cy="4968875"/>
          </a:xfrm>
          <a:prstGeom prst="rect">
            <a:avLst/>
          </a:prstGeom>
          <a:noFill/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152650" y="127000"/>
            <a:ext cx="47402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Cycle of Seasons – Demo Class</a:t>
            </a:r>
            <a:endParaRPr lang="en-US" sz="2000" b="1" i="1" dirty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6146800" y="5867400"/>
            <a:ext cx="1905000" cy="431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/>
              <a:t>Group Photo</a:t>
            </a:r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8" name="Line 14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9" name="Line 15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401" name="Rectangle 17"/>
          <p:cNvSpPr>
            <a:spLocks noChangeArrowheads="1"/>
          </p:cNvSpPr>
          <p:nvPr/>
        </p:nvSpPr>
        <p:spPr bwMode="auto">
          <a:xfrm>
            <a:off x="3219450" y="2533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07" name="Picture 15" descr="C3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900" y="1316038"/>
            <a:ext cx="7480300" cy="4978400"/>
          </a:xfrm>
          <a:prstGeom prst="rect">
            <a:avLst/>
          </a:prstGeom>
          <a:noFill/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3796" name="Line 4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152650" y="127000"/>
            <a:ext cx="47402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Cycle of Seasons – Demo Class</a:t>
            </a:r>
            <a:endParaRPr lang="en-US" sz="2000" b="1" i="1" dirty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5118100" y="5638800"/>
            <a:ext cx="2946400" cy="6604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Singing &amp;</a:t>
            </a:r>
          </a:p>
          <a:p>
            <a:pPr algn="ctr" eaLnBrk="0" hangingPunct="0"/>
            <a:r>
              <a:rPr lang="en-US" sz="2000" b="1">
                <a:cs typeface="Times New Roman" pitchFamily="18" charset="0"/>
              </a:rPr>
              <a:t>Stationery Movement</a:t>
            </a:r>
            <a:r>
              <a:rPr lang="en-US" sz="2000" b="1"/>
              <a:t> </a:t>
            </a:r>
          </a:p>
        </p:txBody>
      </p:sp>
      <p:sp>
        <p:nvSpPr>
          <p:cNvPr id="33802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803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804" name="Line 12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805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3219450" y="2533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31" name="Picture 15" descr="C129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900" y="1328738"/>
            <a:ext cx="7480300" cy="4978400"/>
          </a:xfrm>
          <a:prstGeom prst="rect">
            <a:avLst/>
          </a:prstGeom>
          <a:noFill/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4820" name="Line 4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2152650" y="127000"/>
            <a:ext cx="47402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Cycle of Seasons – Demo Class</a:t>
            </a:r>
            <a:endParaRPr lang="en-US" sz="2000" b="1" i="1" dirty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5575300" y="5867400"/>
            <a:ext cx="2489200" cy="431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Focused Listening</a:t>
            </a:r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27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29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30" name="Rectangle 14"/>
          <p:cNvSpPr>
            <a:spLocks noChangeArrowheads="1"/>
          </p:cNvSpPr>
          <p:nvPr/>
        </p:nvSpPr>
        <p:spPr bwMode="auto">
          <a:xfrm>
            <a:off x="3219450" y="2533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4832" name="Rectangle 16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55" name="Picture 15" descr="C128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4200" y="1308100"/>
            <a:ext cx="7493000" cy="4986338"/>
          </a:xfrm>
          <a:prstGeom prst="rect">
            <a:avLst/>
          </a:prstGeom>
          <a:noFill/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5844" name="Line 4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2152650" y="127000"/>
            <a:ext cx="47402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Cycle of Seasons – Demo Class</a:t>
            </a:r>
            <a:endParaRPr lang="en-US" sz="2000" b="1" i="1" dirty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4508500" y="5562600"/>
            <a:ext cx="3556000" cy="7366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Manipulative Skills &amp; Language Development</a:t>
            </a:r>
          </a:p>
          <a:p>
            <a:pPr algn="ctr" eaLnBrk="0" hangingPunct="0"/>
            <a:endParaRPr lang="en-US" sz="2000" b="1"/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852" name="Line 12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853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854" name="Rectangle 14"/>
          <p:cNvSpPr>
            <a:spLocks noChangeArrowheads="1"/>
          </p:cNvSpPr>
          <p:nvPr/>
        </p:nvSpPr>
        <p:spPr bwMode="auto">
          <a:xfrm>
            <a:off x="3219450" y="2533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5856" name="Rectangle 16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9" name="Picture 15" descr="C4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900" y="1316038"/>
            <a:ext cx="7480300" cy="4978400"/>
          </a:xfrm>
          <a:prstGeom prst="rect">
            <a:avLst/>
          </a:prstGeom>
          <a:noFill/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2152650" y="127000"/>
            <a:ext cx="47402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Cycle of Seasons – Demo Class</a:t>
            </a:r>
            <a:endParaRPr lang="en-US" sz="2000" b="1" i="1" dirty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4889500" y="5638800"/>
            <a:ext cx="3175000" cy="6604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Beat Development </a:t>
            </a:r>
          </a:p>
          <a:p>
            <a:pPr algn="ctr" eaLnBrk="0" hangingPunct="0"/>
            <a:r>
              <a:rPr lang="en-US" sz="2000" b="1">
                <a:cs typeface="Times New Roman" pitchFamily="18" charset="0"/>
              </a:rPr>
              <a:t>with Rhythm Sticks</a:t>
            </a:r>
          </a:p>
          <a:p>
            <a:pPr algn="ctr" eaLnBrk="0" hangingPunct="0"/>
            <a:endParaRPr lang="en-US" sz="2000" b="1"/>
          </a:p>
        </p:txBody>
      </p:sp>
      <p:sp>
        <p:nvSpPr>
          <p:cNvPr id="36874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875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877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3219450" y="2533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6880" name="Rectangle 16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03" name="Picture 15" descr="C131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00" y="1339850"/>
            <a:ext cx="7442200" cy="4953000"/>
          </a:xfrm>
          <a:prstGeom prst="rect">
            <a:avLst/>
          </a:prstGeom>
          <a:noFill/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7892" name="Line 4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2152650" y="127000"/>
            <a:ext cx="47402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Cycle of Seasons – Demo Class</a:t>
            </a:r>
            <a:endParaRPr lang="en-US" sz="2000" b="1" i="1" dirty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5118100" y="5638800"/>
            <a:ext cx="2946400" cy="6604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Singing &amp; Travelling Movement</a:t>
            </a:r>
          </a:p>
          <a:p>
            <a:pPr algn="ctr" eaLnBrk="0" hangingPunct="0"/>
            <a:endParaRPr lang="en-US" sz="2000" b="1"/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3219450" y="2533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7904" name="Rectangle 16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27" name="Picture 15" descr="C137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323975"/>
            <a:ext cx="7467600" cy="4970463"/>
          </a:xfrm>
          <a:prstGeom prst="rect">
            <a:avLst/>
          </a:prstGeom>
          <a:noFill/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2152650" y="127000"/>
            <a:ext cx="47402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Cycle of Seasons – Demo Class</a:t>
            </a:r>
            <a:endParaRPr lang="en-US" sz="2000" b="1" i="1" dirty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3891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4876800" y="5562600"/>
            <a:ext cx="3175000" cy="7366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Beat Development </a:t>
            </a:r>
          </a:p>
          <a:p>
            <a:pPr algn="ctr" eaLnBrk="0" hangingPunct="0"/>
            <a:r>
              <a:rPr lang="en-US" sz="2000" b="1">
                <a:cs typeface="Times New Roman" pitchFamily="18" charset="0"/>
              </a:rPr>
              <a:t>with Drum</a:t>
            </a:r>
          </a:p>
          <a:p>
            <a:pPr algn="ctr" eaLnBrk="0" hangingPunct="0"/>
            <a:endParaRPr lang="en-US" sz="2000" b="1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3219450" y="2533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8928" name="Rectangle 16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51" name="Picture 15" descr="C133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336675"/>
            <a:ext cx="7467600" cy="4970463"/>
          </a:xfrm>
          <a:prstGeom prst="rect">
            <a:avLst/>
          </a:prstGeom>
          <a:noFill/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9940" name="Line 4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2152650" y="127000"/>
            <a:ext cx="47402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Cycle of Seasons – Demo Class</a:t>
            </a:r>
            <a:endParaRPr lang="en-US" sz="2000" b="1" i="1" dirty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9945" name="Text Box 9"/>
          <p:cNvSpPr txBox="1">
            <a:spLocks noChangeArrowheads="1"/>
          </p:cNvSpPr>
          <p:nvPr/>
        </p:nvSpPr>
        <p:spPr bwMode="auto">
          <a:xfrm>
            <a:off x="5422900" y="5562600"/>
            <a:ext cx="2641600" cy="7366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Parent’s </a:t>
            </a:r>
          </a:p>
          <a:p>
            <a:pPr algn="ctr" eaLnBrk="0" hangingPunct="0"/>
            <a:r>
              <a:rPr lang="en-US" sz="2000" b="1">
                <a:cs typeface="Times New Roman" pitchFamily="18" charset="0"/>
              </a:rPr>
              <a:t>Sharing Time</a:t>
            </a:r>
            <a:r>
              <a:rPr lang="en-US" sz="2000" b="1"/>
              <a:t> </a:t>
            </a:r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47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48" name="Line 12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49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50" name="Rectangle 14"/>
          <p:cNvSpPr>
            <a:spLocks noChangeArrowheads="1"/>
          </p:cNvSpPr>
          <p:nvPr/>
        </p:nvSpPr>
        <p:spPr bwMode="auto">
          <a:xfrm>
            <a:off x="3219450" y="2533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0" name="Picture 16" descr="C8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4200" y="1257300"/>
            <a:ext cx="7569200" cy="5037138"/>
          </a:xfrm>
          <a:prstGeom prst="rect">
            <a:avLst/>
          </a:prstGeom>
          <a:noFill/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41988" name="Line 4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2152650" y="127000"/>
            <a:ext cx="47402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Cycle of Seasons – Demo Class</a:t>
            </a:r>
            <a:endParaRPr lang="en-US" sz="2000" b="1" i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4199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1993" name="Text Box 9"/>
          <p:cNvSpPr txBox="1">
            <a:spLocks noChangeArrowheads="1"/>
          </p:cNvSpPr>
          <p:nvPr/>
        </p:nvSpPr>
        <p:spPr bwMode="auto">
          <a:xfrm>
            <a:off x="5511800" y="5562600"/>
            <a:ext cx="2641600" cy="7366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Parent’s </a:t>
            </a:r>
          </a:p>
          <a:p>
            <a:pPr algn="ctr" eaLnBrk="0" hangingPunct="0"/>
            <a:r>
              <a:rPr lang="en-US" sz="2000" b="1">
                <a:cs typeface="Times New Roman" pitchFamily="18" charset="0"/>
              </a:rPr>
              <a:t>Sharing Time</a:t>
            </a:r>
            <a:r>
              <a:rPr lang="en-US" sz="2000" b="1"/>
              <a:t> </a:t>
            </a:r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995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996" name="Line 12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997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998" name="Rectangle 14"/>
          <p:cNvSpPr>
            <a:spLocks noChangeArrowheads="1"/>
          </p:cNvSpPr>
          <p:nvPr/>
        </p:nvSpPr>
        <p:spPr bwMode="auto">
          <a:xfrm>
            <a:off x="3219450" y="2533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1999" name="Rectangle 15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2001" name="Rectangle 17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211</Words>
  <Application>Microsoft Office PowerPoint</Application>
  <PresentationFormat>On-screen Show (4:3)</PresentationFormat>
  <Paragraphs>34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 Rounded MT Bold</vt:lpstr>
      <vt:lpstr>Times New Roman</vt:lpstr>
      <vt:lpstr>Verdana</vt:lpstr>
      <vt:lpstr>Default Design</vt:lpstr>
      <vt:lpstr>The Cycle of the Seasons (4 – 5 ½ Years)</vt:lpstr>
      <vt:lpstr>The Cycle of the Seasons (5 ½ – 6 Years)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SmartTransact Sdn Bhd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onglh</dc:creator>
  <cp:lastModifiedBy>LH ONG</cp:lastModifiedBy>
  <cp:revision>68</cp:revision>
  <dcterms:created xsi:type="dcterms:W3CDTF">2003-06-24T08:49:13Z</dcterms:created>
  <dcterms:modified xsi:type="dcterms:W3CDTF">2017-02-07T12:31:06Z</dcterms:modified>
</cp:coreProperties>
</file>