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78" r:id="rId2"/>
    <p:sldId id="279" r:id="rId3"/>
    <p:sldId id="267" r:id="rId4"/>
    <p:sldId id="276" r:id="rId5"/>
    <p:sldId id="268" r:id="rId6"/>
    <p:sldId id="269" r:id="rId7"/>
    <p:sldId id="270" r:id="rId8"/>
    <p:sldId id="271" r:id="rId9"/>
    <p:sldId id="272" r:id="rId10"/>
    <p:sldId id="273" r:id="rId11"/>
    <p:sldId id="277" r:id="rId12"/>
    <p:sldId id="274" r:id="rId13"/>
    <p:sldId id="275" r:id="rId14"/>
  </p:sldIdLst>
  <p:sldSz cx="9144000" cy="6858000" type="screen4x3"/>
  <p:notesSz cx="7004050" cy="92900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9933"/>
    <a:srgbClr val="66FFFF"/>
    <a:srgbClr val="FFFF99"/>
    <a:srgbClr val="FFCCFF"/>
    <a:srgbClr val="FFCC66"/>
    <a:srgbClr val="0000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2787"/>
    <p:restoredTop sz="90929"/>
  </p:normalViewPr>
  <p:slideViewPr>
    <p:cSldViewPr>
      <p:cViewPr varScale="1">
        <p:scale>
          <a:sx n="96" d="100"/>
          <a:sy n="96" d="100"/>
        </p:scale>
        <p:origin x="120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53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8750" y="0"/>
            <a:ext cx="30353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4913"/>
            <a:ext cx="30353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8750" y="8824913"/>
            <a:ext cx="30353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fld id="{0A0655C8-E7F4-4D0E-94B1-3427B249E90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783CC0AD-A7EA-4332-AF1B-32AC134107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AAD909C3-B273-44D2-912A-2137FF697A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D40323EF-5898-4119-BE89-D4FB15B012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C4100B16-02A2-434B-A9E5-1493CB9839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9B9A213E-E276-4D5D-A76C-3E913B1010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7EFE0522-FFFF-446F-BB77-9141B447DD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C7C2DE1D-528E-415B-8504-9980525902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84A92AE1-05D8-43A5-8E93-1E3AB6BE35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228018EB-A4DC-48E1-9BC3-DAF19FFBAD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D6AC6FD2-0D54-4046-A76E-24D6F9BEDE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A669E10C-B03B-40E5-974E-430ACB4959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1CA59D8F-2E63-4654-9325-B321532514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0671972B-08D8-4386-AAB2-DB5AC446C7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r>
              <a:rPr lang="en-US"/>
              <a:t>Slide </a:t>
            </a:r>
            <a:fld id="{F8283BC1-2279-48F1-A238-9025E867B7C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3600" b="1" dirty="0">
                <a:latin typeface="Arial Rounded MT Bold" pitchFamily="34" charset="0"/>
              </a:rPr>
              <a:t>Music Makers at the Keyboard</a:t>
            </a:r>
            <a:br>
              <a:rPr lang="en-US" sz="3600" b="1" dirty="0">
                <a:latin typeface="Arial Rounded MT Bold" pitchFamily="34" charset="0"/>
              </a:rPr>
            </a:br>
            <a:r>
              <a:rPr lang="en-US" sz="2800" dirty="0">
                <a:latin typeface="Arial Rounded MT Bold" pitchFamily="34" charset="0"/>
              </a:rPr>
              <a:t>(5 ½ – 9 Years)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498600"/>
            <a:ext cx="5932487" cy="4759325"/>
          </a:xfrm>
          <a:noFill/>
          <a:ln/>
        </p:spPr>
        <p:txBody>
          <a:bodyPr/>
          <a:lstStyle/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sz="2400" b="1">
                <a:solidFill>
                  <a:srgbClr val="FF0000"/>
                </a:solidFill>
                <a:latin typeface="Arial Rounded MT Bold" pitchFamily="34" charset="0"/>
              </a:rPr>
              <a:t>DESCRIPTION</a:t>
            </a:r>
          </a:p>
          <a:p>
            <a:pPr marL="533400" indent="-533400">
              <a:lnSpc>
                <a:spcPct val="90000"/>
              </a:lnSpc>
              <a:spcBef>
                <a:spcPct val="30000"/>
              </a:spcBef>
            </a:pPr>
            <a:r>
              <a:rPr lang="en-US" sz="2000">
                <a:latin typeface="Arial Rounded MT Bold" pitchFamily="34" charset="0"/>
              </a:rPr>
              <a:t>Features a variety of activities (</a:t>
            </a:r>
            <a:r>
              <a:rPr lang="en-US" sz="2000">
                <a:solidFill>
                  <a:srgbClr val="0000CC"/>
                </a:solidFill>
                <a:latin typeface="Arial Rounded MT Bold" pitchFamily="34" charset="0"/>
              </a:rPr>
              <a:t>drumming, singing, dancing, group music making, listening, musical card games</a:t>
            </a:r>
            <a:r>
              <a:rPr lang="en-US" sz="2000">
                <a:latin typeface="Arial Rounded MT Bold" pitchFamily="34" charset="0"/>
              </a:rPr>
              <a:t> ) which lay the foundation for success at the keyboard, piano &amp; other instruments; </a:t>
            </a:r>
          </a:p>
          <a:p>
            <a:pPr marL="533400" indent="-533400">
              <a:lnSpc>
                <a:spcPct val="90000"/>
              </a:lnSpc>
              <a:spcBef>
                <a:spcPct val="30000"/>
              </a:spcBef>
            </a:pPr>
            <a:r>
              <a:rPr lang="en-US" sz="2000">
                <a:latin typeface="Arial Rounded MT Bold" pitchFamily="34" charset="0"/>
              </a:rPr>
              <a:t>Lead children to ‘Music Literacy’ (</a:t>
            </a:r>
            <a:r>
              <a:rPr lang="en-US" sz="2000">
                <a:solidFill>
                  <a:srgbClr val="FF0000"/>
                </a:solidFill>
                <a:latin typeface="Arial Rounded MT Bold" pitchFamily="34" charset="0"/>
              </a:rPr>
              <a:t>see what you hear, hear what you see</a:t>
            </a:r>
            <a:r>
              <a:rPr lang="en-US" sz="2000">
                <a:latin typeface="Arial Rounded MT Bold" pitchFamily="34" charset="0"/>
              </a:rPr>
              <a:t>)</a:t>
            </a:r>
          </a:p>
          <a:p>
            <a:pPr marL="533400" indent="-533400">
              <a:lnSpc>
                <a:spcPct val="90000"/>
              </a:lnSpc>
              <a:spcBef>
                <a:spcPct val="30000"/>
              </a:spcBef>
            </a:pPr>
            <a:r>
              <a:rPr lang="en-US" sz="2000">
                <a:latin typeface="Arial Rounded MT Bold" pitchFamily="34" charset="0"/>
              </a:rPr>
              <a:t>A comprehensive musicianship course –</a:t>
            </a:r>
            <a:r>
              <a:rPr lang="en-US" sz="2000">
                <a:solidFill>
                  <a:srgbClr val="0000CC"/>
                </a:solidFill>
                <a:latin typeface="Arial Rounded MT Bold" pitchFamily="34" charset="0"/>
              </a:rPr>
              <a:t>Composition, Transposition, Improvisation, Dictation; Harmony, Chord Progression &amp; Forms in Music</a:t>
            </a:r>
            <a:r>
              <a:rPr lang="en-US" sz="2000">
                <a:latin typeface="Arial Rounded MT Bold" pitchFamily="34" charset="0"/>
              </a:rPr>
              <a:t>;</a:t>
            </a:r>
          </a:p>
          <a:p>
            <a:pPr marL="533400" indent="-533400">
              <a:lnSpc>
                <a:spcPct val="90000"/>
              </a:lnSpc>
              <a:spcBef>
                <a:spcPct val="30000"/>
              </a:spcBef>
            </a:pPr>
            <a:r>
              <a:rPr lang="en-US" sz="2000">
                <a:latin typeface="Arial Rounded MT Bold" pitchFamily="34" charset="0"/>
              </a:rPr>
              <a:t>Children learn about Composers &amp; Music of different periods (</a:t>
            </a:r>
            <a:r>
              <a:rPr lang="en-US" sz="2000">
                <a:solidFill>
                  <a:srgbClr val="3333FF"/>
                </a:solidFill>
                <a:latin typeface="Arial Rounded MT Bold" pitchFamily="34" charset="0"/>
              </a:rPr>
              <a:t>Classical and Contemporary</a:t>
            </a:r>
            <a:r>
              <a:rPr lang="en-US" sz="2000">
                <a:latin typeface="Arial Rounded MT Bold" pitchFamily="34" charset="0"/>
              </a:rPr>
              <a:t>);</a:t>
            </a:r>
          </a:p>
          <a:p>
            <a:pPr marL="533400" indent="-533400">
              <a:lnSpc>
                <a:spcPct val="90000"/>
              </a:lnSpc>
            </a:pPr>
            <a:endParaRPr lang="en-US" sz="2000">
              <a:latin typeface="Arial Rounded MT Bold" pitchFamily="34" charset="0"/>
            </a:endParaRP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2914650" y="18716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4403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2133600"/>
            <a:ext cx="2743200" cy="2578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458200" cy="1143000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3600" b="1" dirty="0">
                <a:latin typeface="Arial Rounded MT Bold" pitchFamily="34" charset="0"/>
              </a:rPr>
              <a:t>Music Makers at the Keyboard</a:t>
            </a:r>
            <a:br>
              <a:rPr lang="en-US" sz="3600" b="1" dirty="0">
                <a:latin typeface="Arial Rounded MT Bold" pitchFamily="34" charset="0"/>
              </a:rPr>
            </a:br>
            <a:r>
              <a:rPr lang="en-US" sz="2800" dirty="0">
                <a:latin typeface="Arial Rounded MT Bold" pitchFamily="34" charset="0"/>
              </a:rPr>
              <a:t>(5 ½ – 9 Years)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657600" y="1649413"/>
            <a:ext cx="5021263" cy="4446587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>
                <a:solidFill>
                  <a:srgbClr val="FF0000"/>
                </a:solidFill>
                <a:latin typeface="Arial Rounded MT Bold" pitchFamily="34" charset="0"/>
              </a:rPr>
              <a:t>BENEFITS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80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400">
                <a:latin typeface="Arial Rounded MT Bold" pitchFamily="34" charset="0"/>
              </a:rPr>
              <a:t>Lays a strong foundation for keyboard / piano success;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 Rounded MT Bold" pitchFamily="34" charset="0"/>
              </a:rPr>
              <a:t>Fosters excitement and pride in making music both independently and with others;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 Rounded MT Bold" pitchFamily="34" charset="0"/>
              </a:rPr>
              <a:t>Enhances musicianship;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 Rounded MT Bold" pitchFamily="34" charset="0"/>
              </a:rPr>
              <a:t>Sustain the love and interest  for life-long instrument playing</a:t>
            </a:r>
          </a:p>
        </p:txBody>
      </p:sp>
      <p:pic>
        <p:nvPicPr>
          <p:cNvPr id="450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981200"/>
            <a:ext cx="2743200" cy="2578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02" name="Picture 18" descr="D:\Documents and Settings\OngLH\Desktop\MMKB05 Photos\KB2C05A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900" y="1352550"/>
            <a:ext cx="7480300" cy="4960938"/>
          </a:xfrm>
          <a:prstGeom prst="rect">
            <a:avLst/>
          </a:prstGeom>
          <a:noFill/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127250" y="127000"/>
            <a:ext cx="4792663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MMKB (Keyboard) – Demo Class</a:t>
            </a:r>
            <a:endParaRPr lang="en-US" sz="2000" b="1" i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5372100" y="5613400"/>
            <a:ext cx="2705100" cy="685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Exploration at Keyboard</a:t>
            </a:r>
            <a:r>
              <a:rPr lang="en-US" sz="2000" b="1"/>
              <a:t> </a:t>
            </a:r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8" name="Line 14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9" name="Line 15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401" name="Rectangle 17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99" name="Picture 15" descr="D:\Documents and Settings\OngLH\Desktop\MMKB05 Photos\KB2C05A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0400" y="1376363"/>
            <a:ext cx="7429500" cy="4926012"/>
          </a:xfrm>
          <a:prstGeom prst="rect">
            <a:avLst/>
          </a:prstGeom>
          <a:noFill/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41988" name="Line 4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2127250" y="127000"/>
            <a:ext cx="4792663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MMKB (Keyboard) – Demo Class</a:t>
            </a:r>
            <a:endParaRPr lang="en-US" sz="2000" b="1" i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4199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1993" name="Text Box 9"/>
          <p:cNvSpPr txBox="1">
            <a:spLocks noChangeArrowheads="1"/>
          </p:cNvSpPr>
          <p:nvPr/>
        </p:nvSpPr>
        <p:spPr bwMode="auto">
          <a:xfrm>
            <a:off x="5372100" y="5613400"/>
            <a:ext cx="2705100" cy="685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Exploration at Keyboard</a:t>
            </a:r>
            <a:r>
              <a:rPr lang="en-US" sz="2000" b="1"/>
              <a:t> </a:t>
            </a:r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995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996" name="Line 12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997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998" name="Rectangle 14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07" name="Picture 15" descr="1V3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900" y="1316038"/>
            <a:ext cx="7480300" cy="4978400"/>
          </a:xfrm>
          <a:prstGeom prst="rect">
            <a:avLst/>
          </a:prstGeom>
          <a:noFill/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3796" name="Line 4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127250" y="127000"/>
            <a:ext cx="4792663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MMKB (Keyboard) – Demo Class</a:t>
            </a:r>
            <a:endParaRPr lang="en-US" sz="2000" b="1" i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5372100" y="5613400"/>
            <a:ext cx="2705100" cy="685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Singing &amp; moving to the beat of the song</a:t>
            </a:r>
          </a:p>
        </p:txBody>
      </p:sp>
      <p:sp>
        <p:nvSpPr>
          <p:cNvPr id="33802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803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804" name="Line 12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805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31" name="Picture 15" descr="1v4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311275"/>
            <a:ext cx="7505700" cy="4995863"/>
          </a:xfrm>
          <a:prstGeom prst="rect">
            <a:avLst/>
          </a:prstGeom>
          <a:noFill/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4820" name="Line 4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2127250" y="127000"/>
            <a:ext cx="4792663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MMKB (Keyboard) – Demo Class</a:t>
            </a:r>
            <a:endParaRPr lang="en-US" sz="2000" b="1" i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5372100" y="5867400"/>
            <a:ext cx="2705100" cy="431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Experiencing a dance</a:t>
            </a:r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27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29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30" name="Rectangle 14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4832" name="Rectangle 16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55" name="Picture 15" descr="2v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300" y="1333500"/>
            <a:ext cx="7454900" cy="4960938"/>
          </a:xfrm>
          <a:prstGeom prst="rect">
            <a:avLst/>
          </a:prstGeom>
          <a:noFill/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5844" name="Line 4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2127250" y="127000"/>
            <a:ext cx="4792663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MMKB (Keyboard) – Demo Class</a:t>
            </a:r>
            <a:endParaRPr lang="en-US" sz="2000" b="1" i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4648200" y="5613400"/>
            <a:ext cx="3429000" cy="685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Fingering exercise before exploration at keyboard</a:t>
            </a:r>
          </a:p>
          <a:p>
            <a:pPr algn="ctr" eaLnBrk="0" hangingPunct="0"/>
            <a:endParaRPr lang="en-US" sz="2000" b="1"/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852" name="Line 12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853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854" name="Rectangle 14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5856" name="Rectangle 16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81" name="Picture 17" descr="D:\Documents and Settings\OngLH\Desktop\MMKB05 Photos\KB2C05A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300" y="1343025"/>
            <a:ext cx="7467600" cy="4953000"/>
          </a:xfrm>
          <a:prstGeom prst="rect">
            <a:avLst/>
          </a:prstGeom>
          <a:noFill/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2127250" y="127000"/>
            <a:ext cx="4792663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MMKB (Keyboard) – Demo Class</a:t>
            </a:r>
            <a:endParaRPr lang="en-US" sz="2000" b="1" i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5372100" y="5613400"/>
            <a:ext cx="2705100" cy="685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Rhythm games </a:t>
            </a:r>
          </a:p>
          <a:p>
            <a:pPr algn="ctr" eaLnBrk="0" hangingPunct="0"/>
            <a:r>
              <a:rPr lang="en-US" sz="2000" b="1">
                <a:cs typeface="Times New Roman" pitchFamily="18" charset="0"/>
              </a:rPr>
              <a:t>with drum</a:t>
            </a:r>
          </a:p>
        </p:txBody>
      </p:sp>
      <p:sp>
        <p:nvSpPr>
          <p:cNvPr id="36874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875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877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6880" name="Rectangle 16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03" name="Picture 15" descr="2v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323975"/>
            <a:ext cx="7467600" cy="4970463"/>
          </a:xfrm>
          <a:prstGeom prst="rect">
            <a:avLst/>
          </a:prstGeom>
          <a:noFill/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7892" name="Line 4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2127250" y="127000"/>
            <a:ext cx="4792663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MMKB (Keyboard) – Demo Class</a:t>
            </a:r>
            <a:endParaRPr lang="en-US" sz="2000" b="1" i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4724400" y="5613400"/>
            <a:ext cx="3352800" cy="685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Introduction to geography </a:t>
            </a:r>
          </a:p>
          <a:p>
            <a:pPr algn="ctr" eaLnBrk="0" hangingPunct="0"/>
            <a:r>
              <a:rPr lang="en-US" sz="2000" b="1">
                <a:cs typeface="Times New Roman" pitchFamily="18" charset="0"/>
              </a:rPr>
              <a:t>of the Keyboard</a:t>
            </a:r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7904" name="Rectangle 16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27" name="Picture 15" descr="1v25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0400" y="1362075"/>
            <a:ext cx="7416800" cy="4927600"/>
          </a:xfrm>
          <a:prstGeom prst="rect">
            <a:avLst/>
          </a:prstGeom>
          <a:noFill/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2127250" y="127000"/>
            <a:ext cx="4792663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MMKB (Keyboard) – Demo Class</a:t>
            </a:r>
            <a:endParaRPr lang="en-US" sz="2000" b="1" i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3891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5372100" y="5880100"/>
            <a:ext cx="2705100" cy="431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Parent Sharing Time</a:t>
            </a:r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6477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8928" name="Rectangle 16"/>
          <p:cNvSpPr>
            <a:spLocks noChangeArrowheads="1"/>
          </p:cNvSpPr>
          <p:nvPr/>
        </p:nvSpPr>
        <p:spPr bwMode="auto">
          <a:xfrm>
            <a:off x="3224213" y="2533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24" name="Picture 16" descr="D:\Documents and Settings\OngLH\Desktop\MMKB05 Photos\KB2C05A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" y="1373188"/>
            <a:ext cx="7429500" cy="4927600"/>
          </a:xfrm>
          <a:prstGeom prst="rect">
            <a:avLst/>
          </a:prstGeom>
          <a:noFill/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43012" name="Line 4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2127250" y="127000"/>
            <a:ext cx="4792663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MMKB (Keyboard) – Demo Class</a:t>
            </a:r>
            <a:endParaRPr lang="en-US" sz="2000" b="1" i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5372100" y="5867400"/>
            <a:ext cx="2705100" cy="431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Parent Sharing Time</a:t>
            </a:r>
          </a:p>
        </p:txBody>
      </p:sp>
      <p:sp>
        <p:nvSpPr>
          <p:cNvPr id="43018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19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20" name="Line 12"/>
          <p:cNvSpPr>
            <a:spLocks noChangeShapeType="1"/>
          </p:cNvSpPr>
          <p:nvPr/>
        </p:nvSpPr>
        <p:spPr bwMode="auto">
          <a:xfrm>
            <a:off x="6477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21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22" name="Rectangle 14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3023" name="Rectangle 15"/>
          <p:cNvSpPr>
            <a:spLocks noChangeArrowheads="1"/>
          </p:cNvSpPr>
          <p:nvPr/>
        </p:nvSpPr>
        <p:spPr bwMode="auto">
          <a:xfrm>
            <a:off x="3224213" y="2533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51" name="Picture 15" descr="2v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900" y="1316038"/>
            <a:ext cx="7480300" cy="4978400"/>
          </a:xfrm>
          <a:prstGeom prst="rect">
            <a:avLst/>
          </a:prstGeom>
          <a:noFill/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9940" name="Line 4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2127250" y="127000"/>
            <a:ext cx="4792663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MMKB (Keyboard) – Demo Class</a:t>
            </a:r>
            <a:endParaRPr lang="en-US" sz="2000" b="1" i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9945" name="Text Box 9"/>
          <p:cNvSpPr txBox="1">
            <a:spLocks noChangeArrowheads="1"/>
          </p:cNvSpPr>
          <p:nvPr/>
        </p:nvSpPr>
        <p:spPr bwMode="auto">
          <a:xfrm>
            <a:off x="5372100" y="5613400"/>
            <a:ext cx="2705100" cy="685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Beat Development with Drums</a:t>
            </a:r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47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48" name="Line 12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49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50" name="Rectangle 14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5" name="Picture 15" descr="1v26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336675"/>
            <a:ext cx="7467600" cy="4970463"/>
          </a:xfrm>
          <a:prstGeom prst="rect">
            <a:avLst/>
          </a:prstGeom>
          <a:noFill/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40964" name="Line 4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2127250" y="127000"/>
            <a:ext cx="4792663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MMKB (Keyboard) – Demo Class</a:t>
            </a:r>
            <a:endParaRPr lang="en-US" sz="2000" b="1" i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4096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5372100" y="5613400"/>
            <a:ext cx="2705100" cy="685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Goodbye to the teacher</a:t>
            </a:r>
            <a:endParaRPr lang="en-US" sz="2000" b="1"/>
          </a:p>
        </p:txBody>
      </p:sp>
      <p:sp>
        <p:nvSpPr>
          <p:cNvPr id="40970" name="Line 10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0972" name="Line 12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0974" name="Rectangle 14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0976" name="Rectangle 16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263</Words>
  <Application>Microsoft Office PowerPoint</Application>
  <PresentationFormat>On-screen Show (4:3)</PresentationFormat>
  <Paragraphs>37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Arial Rounded MT Bold</vt:lpstr>
      <vt:lpstr>Times New Roman</vt:lpstr>
      <vt:lpstr>Verdana</vt:lpstr>
      <vt:lpstr>Default Design</vt:lpstr>
      <vt:lpstr>Music Makers at the Keyboard (5 ½ – 9 Years)</vt:lpstr>
      <vt:lpstr>Music Makers at the Keyboard (5 ½ – 9 Years)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SmartTransact Sdn Bhd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onglh</dc:creator>
  <cp:lastModifiedBy>LH ONG</cp:lastModifiedBy>
  <cp:revision>71</cp:revision>
  <dcterms:created xsi:type="dcterms:W3CDTF">2003-06-24T08:49:13Z</dcterms:created>
  <dcterms:modified xsi:type="dcterms:W3CDTF">2017-02-07T12:31:38Z</dcterms:modified>
</cp:coreProperties>
</file>